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57"/>
  </p:notesMasterIdLst>
  <p:handoutMasterIdLst>
    <p:handoutMasterId r:id="rId58"/>
  </p:handoutMasterIdLst>
  <p:sldIdLst>
    <p:sldId id="644" r:id="rId2"/>
    <p:sldId id="646" r:id="rId3"/>
    <p:sldId id="692" r:id="rId4"/>
    <p:sldId id="647" r:id="rId5"/>
    <p:sldId id="648" r:id="rId6"/>
    <p:sldId id="649" r:id="rId7"/>
    <p:sldId id="650" r:id="rId8"/>
    <p:sldId id="651" r:id="rId9"/>
    <p:sldId id="652" r:id="rId10"/>
    <p:sldId id="653" r:id="rId11"/>
    <p:sldId id="654" r:id="rId12"/>
    <p:sldId id="655" r:id="rId13"/>
    <p:sldId id="656" r:id="rId14"/>
    <p:sldId id="706" r:id="rId15"/>
    <p:sldId id="705" r:id="rId16"/>
    <p:sldId id="657" r:id="rId17"/>
    <p:sldId id="658" r:id="rId18"/>
    <p:sldId id="659" r:id="rId19"/>
    <p:sldId id="660" r:id="rId20"/>
    <p:sldId id="661" r:id="rId21"/>
    <p:sldId id="662" r:id="rId22"/>
    <p:sldId id="663" r:id="rId23"/>
    <p:sldId id="664" r:id="rId24"/>
    <p:sldId id="665" r:id="rId25"/>
    <p:sldId id="666" r:id="rId26"/>
    <p:sldId id="707" r:id="rId27"/>
    <p:sldId id="697" r:id="rId28"/>
    <p:sldId id="694" r:id="rId29"/>
    <p:sldId id="695" r:id="rId30"/>
    <p:sldId id="693" r:id="rId31"/>
    <p:sldId id="696" r:id="rId32"/>
    <p:sldId id="701" r:id="rId33"/>
    <p:sldId id="698" r:id="rId34"/>
    <p:sldId id="699" r:id="rId35"/>
    <p:sldId id="700" r:id="rId36"/>
    <p:sldId id="690" r:id="rId37"/>
    <p:sldId id="668" r:id="rId38"/>
    <p:sldId id="669" r:id="rId39"/>
    <p:sldId id="670" r:id="rId40"/>
    <p:sldId id="702" r:id="rId41"/>
    <p:sldId id="671" r:id="rId42"/>
    <p:sldId id="672" r:id="rId43"/>
    <p:sldId id="673" r:id="rId44"/>
    <p:sldId id="674" r:id="rId45"/>
    <p:sldId id="675" r:id="rId46"/>
    <p:sldId id="676" r:id="rId47"/>
    <p:sldId id="677" r:id="rId48"/>
    <p:sldId id="678" r:id="rId49"/>
    <p:sldId id="679" r:id="rId50"/>
    <p:sldId id="680" r:id="rId51"/>
    <p:sldId id="703" r:id="rId52"/>
    <p:sldId id="681" r:id="rId53"/>
    <p:sldId id="682" r:id="rId54"/>
    <p:sldId id="683" r:id="rId55"/>
    <p:sldId id="684" r:id="rId56"/>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Times New Roman" pitchFamily="18" charset="0"/>
        <a:ea typeface="+mn-ea"/>
        <a:cs typeface="Arial" charset="0"/>
      </a:defRPr>
    </a:lvl1pPr>
    <a:lvl2pPr marL="457200" algn="l" rtl="0" fontAlgn="base">
      <a:spcBef>
        <a:spcPct val="0"/>
      </a:spcBef>
      <a:spcAft>
        <a:spcPct val="0"/>
      </a:spcAft>
      <a:defRPr kern="1200">
        <a:solidFill>
          <a:schemeClr val="tx1"/>
        </a:solidFill>
        <a:latin typeface="Times New Roman" pitchFamily="18" charset="0"/>
        <a:ea typeface="+mn-ea"/>
        <a:cs typeface="Arial" charset="0"/>
      </a:defRPr>
    </a:lvl2pPr>
    <a:lvl3pPr marL="914400" algn="l" rtl="0" fontAlgn="base">
      <a:spcBef>
        <a:spcPct val="0"/>
      </a:spcBef>
      <a:spcAft>
        <a:spcPct val="0"/>
      </a:spcAft>
      <a:defRPr kern="1200">
        <a:solidFill>
          <a:schemeClr val="tx1"/>
        </a:solidFill>
        <a:latin typeface="Times New Roman" pitchFamily="18" charset="0"/>
        <a:ea typeface="+mn-ea"/>
        <a:cs typeface="Arial" charset="0"/>
      </a:defRPr>
    </a:lvl3pPr>
    <a:lvl4pPr marL="1371600" algn="l" rtl="0" fontAlgn="base">
      <a:spcBef>
        <a:spcPct val="0"/>
      </a:spcBef>
      <a:spcAft>
        <a:spcPct val="0"/>
      </a:spcAft>
      <a:defRPr kern="1200">
        <a:solidFill>
          <a:schemeClr val="tx1"/>
        </a:solidFill>
        <a:latin typeface="Times New Roman" pitchFamily="18" charset="0"/>
        <a:ea typeface="+mn-ea"/>
        <a:cs typeface="Arial" charset="0"/>
      </a:defRPr>
    </a:lvl4pPr>
    <a:lvl5pPr marL="1828800" algn="l" rtl="0" fontAlgn="base">
      <a:spcBef>
        <a:spcPct val="0"/>
      </a:spcBef>
      <a:spcAft>
        <a:spcPct val="0"/>
      </a:spcAft>
      <a:defRPr kern="1200">
        <a:solidFill>
          <a:schemeClr val="tx1"/>
        </a:solidFill>
        <a:latin typeface="Times New Roman" pitchFamily="18" charset="0"/>
        <a:ea typeface="+mn-ea"/>
        <a:cs typeface="Arial" charset="0"/>
      </a:defRPr>
    </a:lvl5pPr>
    <a:lvl6pPr marL="2286000" algn="l" defTabSz="914400" rtl="0" eaLnBrk="1" latinLnBrk="0" hangingPunct="1">
      <a:defRPr kern="1200">
        <a:solidFill>
          <a:schemeClr val="tx1"/>
        </a:solidFill>
        <a:latin typeface="Times New Roman" pitchFamily="18" charset="0"/>
        <a:ea typeface="+mn-ea"/>
        <a:cs typeface="Arial" charset="0"/>
      </a:defRPr>
    </a:lvl6pPr>
    <a:lvl7pPr marL="2743200" algn="l" defTabSz="914400" rtl="0" eaLnBrk="1" latinLnBrk="0" hangingPunct="1">
      <a:defRPr kern="1200">
        <a:solidFill>
          <a:schemeClr val="tx1"/>
        </a:solidFill>
        <a:latin typeface="Times New Roman" pitchFamily="18" charset="0"/>
        <a:ea typeface="+mn-ea"/>
        <a:cs typeface="Arial" charset="0"/>
      </a:defRPr>
    </a:lvl7pPr>
    <a:lvl8pPr marL="3200400" algn="l" defTabSz="914400" rtl="0" eaLnBrk="1" latinLnBrk="0" hangingPunct="1">
      <a:defRPr kern="1200">
        <a:solidFill>
          <a:schemeClr val="tx1"/>
        </a:solidFill>
        <a:latin typeface="Times New Roman" pitchFamily="18" charset="0"/>
        <a:ea typeface="+mn-ea"/>
        <a:cs typeface="Arial" charset="0"/>
      </a:defRPr>
    </a:lvl8pPr>
    <a:lvl9pPr marL="3657600" algn="l" defTabSz="914400" rtl="0" eaLnBrk="1" latinLnBrk="0" hangingPunct="1">
      <a:defRPr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4272">
          <p15:clr>
            <a:srgbClr val="A4A3A4"/>
          </p15:clr>
        </p15:guide>
        <p15:guide id="2" pos="5328">
          <p15:clr>
            <a:srgbClr val="A4A3A4"/>
          </p15:clr>
        </p15:guide>
        <p15:guide id="3" orient="horz" pos="431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CC"/>
    <a:srgbClr val="CCECFF"/>
    <a:srgbClr val="FF9900"/>
    <a:srgbClr val="990000"/>
    <a:srgbClr val="008000"/>
    <a:srgbClr val="808080"/>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13" autoAdjust="0"/>
    <p:restoredTop sz="86499" autoAdjust="0"/>
  </p:normalViewPr>
  <p:slideViewPr>
    <p:cSldViewPr snapToObjects="1">
      <p:cViewPr>
        <p:scale>
          <a:sx n="100" d="100"/>
          <a:sy n="100" d="100"/>
        </p:scale>
        <p:origin x="720" y="288"/>
      </p:cViewPr>
      <p:guideLst>
        <p:guide orient="horz" pos="4272"/>
        <p:guide pos="5328"/>
        <p:guide orient="horz" pos="431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38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defTabSz="965200" eaLnBrk="1" hangingPunct="1">
              <a:defRPr sz="1300">
                <a:latin typeface="Arial" pitchFamily="34" charset="0"/>
                <a:cs typeface="+mn-cs"/>
              </a:defRPr>
            </a:lvl1pPr>
          </a:lstStyle>
          <a:p>
            <a:pPr>
              <a:defRPr/>
            </a:pPr>
            <a:endParaRPr lang="en-US"/>
          </a:p>
        </p:txBody>
      </p:sp>
      <p:sp>
        <p:nvSpPr>
          <p:cNvPr id="29389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algn="r" defTabSz="965200" eaLnBrk="1" hangingPunct="1">
              <a:defRPr sz="1300">
                <a:latin typeface="Arial" pitchFamily="34" charset="0"/>
                <a:cs typeface="+mn-cs"/>
              </a:defRPr>
            </a:lvl1pPr>
          </a:lstStyle>
          <a:p>
            <a:pPr>
              <a:defRPr/>
            </a:pPr>
            <a:endParaRPr lang="en-US"/>
          </a:p>
        </p:txBody>
      </p:sp>
      <p:sp>
        <p:nvSpPr>
          <p:cNvPr id="293892"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defTabSz="965200" eaLnBrk="1" hangingPunct="1">
              <a:defRPr sz="1300">
                <a:latin typeface="Arial" pitchFamily="34" charset="0"/>
                <a:cs typeface="+mn-cs"/>
              </a:defRPr>
            </a:lvl1pPr>
          </a:lstStyle>
          <a:p>
            <a:pPr>
              <a:defRPr/>
            </a:pPr>
            <a:endParaRPr lang="en-US"/>
          </a:p>
        </p:txBody>
      </p:sp>
      <p:sp>
        <p:nvSpPr>
          <p:cNvPr id="29389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algn="r" defTabSz="965200" eaLnBrk="1" hangingPunct="1">
              <a:defRPr sz="1300">
                <a:latin typeface="Arial" pitchFamily="34" charset="0"/>
                <a:cs typeface="+mn-cs"/>
              </a:defRPr>
            </a:lvl1pPr>
          </a:lstStyle>
          <a:p>
            <a:pPr>
              <a:defRPr/>
            </a:pPr>
            <a:fld id="{BEDF4154-9EC8-4201-B614-F419CAD511FE}" type="slidenum">
              <a:rPr lang="en-US"/>
              <a:pPr>
                <a:defRPr/>
              </a:pPr>
              <a:t>‹#›</a:t>
            </a:fld>
            <a:endParaRPr lang="en-US"/>
          </a:p>
        </p:txBody>
      </p:sp>
    </p:spTree>
    <p:extLst>
      <p:ext uri="{BB962C8B-B14F-4D97-AF65-F5344CB8AC3E}">
        <p14:creationId xmlns:p14="http://schemas.microsoft.com/office/powerpoint/2010/main" val="22052392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defTabSz="965200" eaLnBrk="1" hangingPunct="1">
              <a:defRPr sz="1300">
                <a:latin typeface="Arial" pitchFamily="34" charset="0"/>
                <a:cs typeface="+mn-cs"/>
              </a:defRPr>
            </a:lvl1pPr>
          </a:lstStyle>
          <a:p>
            <a:pPr>
              <a:defRPr/>
            </a:pPr>
            <a:endParaRPr lang="en-US"/>
          </a:p>
        </p:txBody>
      </p:sp>
      <p:sp>
        <p:nvSpPr>
          <p:cNvPr id="2048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algn="r" defTabSz="965200" eaLnBrk="1" hangingPunct="1">
              <a:defRPr sz="1300">
                <a:latin typeface="Arial" pitchFamily="34" charset="0"/>
                <a:cs typeface="+mn-cs"/>
              </a:defRPr>
            </a:lvl1pPr>
          </a:lstStyle>
          <a:p>
            <a:pPr>
              <a:defRPr/>
            </a:pPr>
            <a:endParaRPr lang="en-US"/>
          </a:p>
        </p:txBody>
      </p:sp>
      <p:sp>
        <p:nvSpPr>
          <p:cNvPr id="59396" name="Rectangle 4"/>
          <p:cNvSpPr>
            <a:spLocks noGrp="1" noRot="1" noChangeAspect="1" noChangeArrowheads="1" noTextEdit="1"/>
          </p:cNvSpPr>
          <p:nvPr>
            <p:ph type="sldImg" idx="2"/>
          </p:nvPr>
        </p:nvSpPr>
        <p:spPr bwMode="auto">
          <a:xfrm>
            <a:off x="1258888" y="720725"/>
            <a:ext cx="4799012" cy="3598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048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defTabSz="965200" eaLnBrk="1" hangingPunct="1">
              <a:defRPr sz="1300">
                <a:latin typeface="Arial" pitchFamily="34" charset="0"/>
                <a:cs typeface="+mn-cs"/>
              </a:defRPr>
            </a:lvl1pPr>
          </a:lstStyle>
          <a:p>
            <a:pPr>
              <a:defRPr/>
            </a:pPr>
            <a:endParaRPr lang="en-US"/>
          </a:p>
        </p:txBody>
      </p:sp>
      <p:sp>
        <p:nvSpPr>
          <p:cNvPr id="2048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algn="r" defTabSz="965200" eaLnBrk="1" hangingPunct="1">
              <a:defRPr sz="1300">
                <a:latin typeface="Arial" pitchFamily="34" charset="0"/>
                <a:cs typeface="+mn-cs"/>
              </a:defRPr>
            </a:lvl1pPr>
          </a:lstStyle>
          <a:p>
            <a:pPr>
              <a:defRPr/>
            </a:pPr>
            <a:fld id="{34EBAA28-5C2A-41D9-8470-56A7914FD704}" type="slidenum">
              <a:rPr lang="en-US"/>
              <a:pPr>
                <a:defRPr/>
              </a:pPr>
              <a:t>‹#›</a:t>
            </a:fld>
            <a:endParaRPr lang="en-US"/>
          </a:p>
        </p:txBody>
      </p:sp>
    </p:spTree>
    <p:extLst>
      <p:ext uri="{BB962C8B-B14F-4D97-AF65-F5344CB8AC3E}">
        <p14:creationId xmlns:p14="http://schemas.microsoft.com/office/powerpoint/2010/main" val="25721012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38916" name="Slide Number Placeholder 3"/>
          <p:cNvSpPr>
            <a:spLocks noGrp="1"/>
          </p:cNvSpPr>
          <p:nvPr>
            <p:ph type="sldNum" sz="quarter" idx="5"/>
          </p:nvPr>
        </p:nvSpPr>
        <p:spPr/>
        <p:txBody>
          <a:bodyPr/>
          <a:lstStyle/>
          <a:p>
            <a:pPr>
              <a:defRPr/>
            </a:pPr>
            <a:fld id="{50606AC4-0554-4981-BCD5-8B4C09770890}" type="slidenum">
              <a:rPr lang="en-US" smtClean="0">
                <a:latin typeface="Arial" charset="0"/>
              </a:rPr>
              <a:pPr>
                <a:defRPr/>
              </a:pPr>
              <a:t>1</a:t>
            </a:fld>
            <a:endParaRPr lang="en-US" smtClean="0">
              <a:latin typeface="Arial" charset="0"/>
            </a:endParaRPr>
          </a:p>
        </p:txBody>
      </p:sp>
    </p:spTree>
    <p:extLst>
      <p:ext uri="{BB962C8B-B14F-4D97-AF65-F5344CB8AC3E}">
        <p14:creationId xmlns:p14="http://schemas.microsoft.com/office/powerpoint/2010/main" val="53446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54276" name="Slide Number Placeholder 3"/>
          <p:cNvSpPr>
            <a:spLocks noGrp="1"/>
          </p:cNvSpPr>
          <p:nvPr>
            <p:ph type="sldNum" sz="quarter" idx="5"/>
          </p:nvPr>
        </p:nvSpPr>
        <p:spPr/>
        <p:txBody>
          <a:bodyPr/>
          <a:lstStyle/>
          <a:p>
            <a:pPr>
              <a:defRPr/>
            </a:pPr>
            <a:fld id="{81749359-B2C2-498E-857B-A64BABB6FE2F}" type="slidenum">
              <a:rPr lang="en-US" smtClean="0"/>
              <a:pPr>
                <a:defRPr/>
              </a:pPr>
              <a:t>11</a:t>
            </a:fld>
            <a:endParaRPr lang="en-US" smtClean="0"/>
          </a:p>
        </p:txBody>
      </p:sp>
    </p:spTree>
    <p:extLst>
      <p:ext uri="{BB962C8B-B14F-4D97-AF65-F5344CB8AC3E}">
        <p14:creationId xmlns:p14="http://schemas.microsoft.com/office/powerpoint/2010/main" val="2512695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55300" name="Slide Number Placeholder 3"/>
          <p:cNvSpPr>
            <a:spLocks noGrp="1"/>
          </p:cNvSpPr>
          <p:nvPr>
            <p:ph type="sldNum" sz="quarter" idx="5"/>
          </p:nvPr>
        </p:nvSpPr>
        <p:spPr/>
        <p:txBody>
          <a:bodyPr/>
          <a:lstStyle/>
          <a:p>
            <a:pPr>
              <a:defRPr/>
            </a:pPr>
            <a:fld id="{0CC3992F-BAC1-4999-987D-E716D005D8FC}" type="slidenum">
              <a:rPr lang="en-US" smtClean="0"/>
              <a:pPr>
                <a:defRPr/>
              </a:pPr>
              <a:t>12</a:t>
            </a:fld>
            <a:endParaRPr lang="en-US" smtClean="0"/>
          </a:p>
        </p:txBody>
      </p:sp>
    </p:spTree>
    <p:extLst>
      <p:ext uri="{BB962C8B-B14F-4D97-AF65-F5344CB8AC3E}">
        <p14:creationId xmlns:p14="http://schemas.microsoft.com/office/powerpoint/2010/main" val="793541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56324" name="Slide Number Placeholder 3"/>
          <p:cNvSpPr>
            <a:spLocks noGrp="1"/>
          </p:cNvSpPr>
          <p:nvPr>
            <p:ph type="sldNum" sz="quarter" idx="5"/>
          </p:nvPr>
        </p:nvSpPr>
        <p:spPr/>
        <p:txBody>
          <a:bodyPr/>
          <a:lstStyle/>
          <a:p>
            <a:pPr>
              <a:defRPr/>
            </a:pPr>
            <a:fld id="{3510617E-02B4-4F16-8D5F-5D193A18DAD8}" type="slidenum">
              <a:rPr lang="en-US" smtClean="0"/>
              <a:pPr>
                <a:defRPr/>
              </a:pPr>
              <a:t>13</a:t>
            </a:fld>
            <a:endParaRPr lang="en-US" smtClean="0"/>
          </a:p>
        </p:txBody>
      </p:sp>
    </p:spTree>
    <p:extLst>
      <p:ext uri="{BB962C8B-B14F-4D97-AF65-F5344CB8AC3E}">
        <p14:creationId xmlns:p14="http://schemas.microsoft.com/office/powerpoint/2010/main" val="3917538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56324" name="Slide Number Placeholder 3"/>
          <p:cNvSpPr>
            <a:spLocks noGrp="1"/>
          </p:cNvSpPr>
          <p:nvPr>
            <p:ph type="sldNum" sz="quarter" idx="5"/>
          </p:nvPr>
        </p:nvSpPr>
        <p:spPr/>
        <p:txBody>
          <a:bodyPr/>
          <a:lstStyle/>
          <a:p>
            <a:pPr>
              <a:defRPr/>
            </a:pPr>
            <a:fld id="{3510617E-02B4-4F16-8D5F-5D193A18DAD8}" type="slidenum">
              <a:rPr lang="en-US" smtClean="0"/>
              <a:pPr>
                <a:defRPr/>
              </a:pPr>
              <a:t>14</a:t>
            </a:fld>
            <a:endParaRPr lang="en-US" smtClean="0"/>
          </a:p>
        </p:txBody>
      </p:sp>
    </p:spTree>
    <p:extLst>
      <p:ext uri="{BB962C8B-B14F-4D97-AF65-F5344CB8AC3E}">
        <p14:creationId xmlns:p14="http://schemas.microsoft.com/office/powerpoint/2010/main" val="2595393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66564" name="Slide Number Placeholder 3"/>
          <p:cNvSpPr>
            <a:spLocks noGrp="1"/>
          </p:cNvSpPr>
          <p:nvPr>
            <p:ph type="sldNum" sz="quarter" idx="5"/>
          </p:nvPr>
        </p:nvSpPr>
        <p:spPr/>
        <p:txBody>
          <a:bodyPr/>
          <a:lstStyle/>
          <a:p>
            <a:pPr>
              <a:defRPr/>
            </a:pPr>
            <a:fld id="{1F4C6532-8288-47CE-86DC-DB1238DC61E4}" type="slidenum">
              <a:rPr lang="en-US" smtClean="0"/>
              <a:pPr>
                <a:defRPr/>
              </a:pPr>
              <a:t>15</a:t>
            </a:fld>
            <a:endParaRPr lang="en-US" smtClean="0"/>
          </a:p>
        </p:txBody>
      </p:sp>
    </p:spTree>
    <p:extLst>
      <p:ext uri="{BB962C8B-B14F-4D97-AF65-F5344CB8AC3E}">
        <p14:creationId xmlns:p14="http://schemas.microsoft.com/office/powerpoint/2010/main" val="93595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57348" name="Slide Number Placeholder 3"/>
          <p:cNvSpPr>
            <a:spLocks noGrp="1"/>
          </p:cNvSpPr>
          <p:nvPr>
            <p:ph type="sldNum" sz="quarter" idx="5"/>
          </p:nvPr>
        </p:nvSpPr>
        <p:spPr/>
        <p:txBody>
          <a:bodyPr/>
          <a:lstStyle/>
          <a:p>
            <a:pPr>
              <a:defRPr/>
            </a:pPr>
            <a:fld id="{98983DFB-0D56-4A72-9E69-663FC3C05953}" type="slidenum">
              <a:rPr lang="en-US" smtClean="0"/>
              <a:pPr>
                <a:defRPr/>
              </a:pPr>
              <a:t>16</a:t>
            </a:fld>
            <a:endParaRPr lang="en-US" smtClean="0"/>
          </a:p>
        </p:txBody>
      </p:sp>
    </p:spTree>
    <p:extLst>
      <p:ext uri="{BB962C8B-B14F-4D97-AF65-F5344CB8AC3E}">
        <p14:creationId xmlns:p14="http://schemas.microsoft.com/office/powerpoint/2010/main" val="79428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58372" name="Slide Number Placeholder 3"/>
          <p:cNvSpPr>
            <a:spLocks noGrp="1"/>
          </p:cNvSpPr>
          <p:nvPr>
            <p:ph type="sldNum" sz="quarter" idx="5"/>
          </p:nvPr>
        </p:nvSpPr>
        <p:spPr/>
        <p:txBody>
          <a:bodyPr/>
          <a:lstStyle/>
          <a:p>
            <a:pPr>
              <a:defRPr/>
            </a:pPr>
            <a:fld id="{9DF761DB-7780-4B73-8A62-524FA40618E9}" type="slidenum">
              <a:rPr lang="en-US" smtClean="0"/>
              <a:pPr>
                <a:defRPr/>
              </a:pPr>
              <a:t>17</a:t>
            </a:fld>
            <a:endParaRPr lang="en-US" smtClean="0"/>
          </a:p>
        </p:txBody>
      </p:sp>
    </p:spTree>
    <p:extLst>
      <p:ext uri="{BB962C8B-B14F-4D97-AF65-F5344CB8AC3E}">
        <p14:creationId xmlns:p14="http://schemas.microsoft.com/office/powerpoint/2010/main" val="2948792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59396" name="Slide Number Placeholder 3"/>
          <p:cNvSpPr>
            <a:spLocks noGrp="1"/>
          </p:cNvSpPr>
          <p:nvPr>
            <p:ph type="sldNum" sz="quarter" idx="5"/>
          </p:nvPr>
        </p:nvSpPr>
        <p:spPr/>
        <p:txBody>
          <a:bodyPr/>
          <a:lstStyle/>
          <a:p>
            <a:pPr>
              <a:defRPr/>
            </a:pPr>
            <a:fld id="{8853BFD9-18C1-4D0B-9B61-3AB28975FE46}" type="slidenum">
              <a:rPr lang="en-US" smtClean="0"/>
              <a:pPr>
                <a:defRPr/>
              </a:pPr>
              <a:t>18</a:t>
            </a:fld>
            <a:endParaRPr lang="en-US" smtClean="0"/>
          </a:p>
        </p:txBody>
      </p:sp>
    </p:spTree>
    <p:extLst>
      <p:ext uri="{BB962C8B-B14F-4D97-AF65-F5344CB8AC3E}">
        <p14:creationId xmlns:p14="http://schemas.microsoft.com/office/powerpoint/2010/main" val="10132849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60420" name="Slide Number Placeholder 3"/>
          <p:cNvSpPr>
            <a:spLocks noGrp="1"/>
          </p:cNvSpPr>
          <p:nvPr>
            <p:ph type="sldNum" sz="quarter" idx="5"/>
          </p:nvPr>
        </p:nvSpPr>
        <p:spPr/>
        <p:txBody>
          <a:bodyPr/>
          <a:lstStyle/>
          <a:p>
            <a:pPr>
              <a:defRPr/>
            </a:pPr>
            <a:fld id="{4FB0F28A-9804-4EFC-8228-0697A2FA24F2}" type="slidenum">
              <a:rPr lang="en-US" smtClean="0"/>
              <a:pPr>
                <a:defRPr/>
              </a:pPr>
              <a:t>19</a:t>
            </a:fld>
            <a:endParaRPr lang="en-US" smtClean="0"/>
          </a:p>
        </p:txBody>
      </p:sp>
    </p:spTree>
    <p:extLst>
      <p:ext uri="{BB962C8B-B14F-4D97-AF65-F5344CB8AC3E}">
        <p14:creationId xmlns:p14="http://schemas.microsoft.com/office/powerpoint/2010/main" val="2482819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61444" name="Slide Number Placeholder 3"/>
          <p:cNvSpPr>
            <a:spLocks noGrp="1"/>
          </p:cNvSpPr>
          <p:nvPr>
            <p:ph type="sldNum" sz="quarter" idx="5"/>
          </p:nvPr>
        </p:nvSpPr>
        <p:spPr/>
        <p:txBody>
          <a:bodyPr/>
          <a:lstStyle/>
          <a:p>
            <a:pPr>
              <a:defRPr/>
            </a:pPr>
            <a:fld id="{26C2BE1E-E71E-447B-9ADF-FA06AD3CF0DD}" type="slidenum">
              <a:rPr lang="en-US" smtClean="0"/>
              <a:pPr>
                <a:defRPr/>
              </a:pPr>
              <a:t>20</a:t>
            </a:fld>
            <a:endParaRPr lang="en-US" smtClean="0"/>
          </a:p>
        </p:txBody>
      </p:sp>
    </p:spTree>
    <p:extLst>
      <p:ext uri="{BB962C8B-B14F-4D97-AF65-F5344CB8AC3E}">
        <p14:creationId xmlns:p14="http://schemas.microsoft.com/office/powerpoint/2010/main" val="402210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46084" name="Slide Number Placeholder 3"/>
          <p:cNvSpPr>
            <a:spLocks noGrp="1"/>
          </p:cNvSpPr>
          <p:nvPr>
            <p:ph type="sldNum" sz="quarter" idx="5"/>
          </p:nvPr>
        </p:nvSpPr>
        <p:spPr/>
        <p:txBody>
          <a:bodyPr/>
          <a:lstStyle/>
          <a:p>
            <a:pPr>
              <a:defRPr/>
            </a:pPr>
            <a:fld id="{4816EC65-17A9-4393-8827-C83649E8DB4F}" type="slidenum">
              <a:rPr lang="en-US" smtClean="0"/>
              <a:pPr>
                <a:defRPr/>
              </a:pPr>
              <a:t>2</a:t>
            </a:fld>
            <a:endParaRPr lang="en-US" smtClean="0"/>
          </a:p>
        </p:txBody>
      </p:sp>
    </p:spTree>
    <p:extLst>
      <p:ext uri="{BB962C8B-B14F-4D97-AF65-F5344CB8AC3E}">
        <p14:creationId xmlns:p14="http://schemas.microsoft.com/office/powerpoint/2010/main" val="679679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62468" name="Slide Number Placeholder 3"/>
          <p:cNvSpPr>
            <a:spLocks noGrp="1"/>
          </p:cNvSpPr>
          <p:nvPr>
            <p:ph type="sldNum" sz="quarter" idx="5"/>
          </p:nvPr>
        </p:nvSpPr>
        <p:spPr/>
        <p:txBody>
          <a:bodyPr/>
          <a:lstStyle/>
          <a:p>
            <a:pPr>
              <a:defRPr/>
            </a:pPr>
            <a:fld id="{FFEF6804-E767-482A-8818-0EDBA7521595}" type="slidenum">
              <a:rPr lang="en-US" smtClean="0"/>
              <a:pPr>
                <a:defRPr/>
              </a:pPr>
              <a:t>21</a:t>
            </a:fld>
            <a:endParaRPr lang="en-US" smtClean="0"/>
          </a:p>
        </p:txBody>
      </p:sp>
    </p:spTree>
    <p:extLst>
      <p:ext uri="{BB962C8B-B14F-4D97-AF65-F5344CB8AC3E}">
        <p14:creationId xmlns:p14="http://schemas.microsoft.com/office/powerpoint/2010/main" val="3956106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63492" name="Slide Number Placeholder 3"/>
          <p:cNvSpPr>
            <a:spLocks noGrp="1"/>
          </p:cNvSpPr>
          <p:nvPr>
            <p:ph type="sldNum" sz="quarter" idx="5"/>
          </p:nvPr>
        </p:nvSpPr>
        <p:spPr/>
        <p:txBody>
          <a:bodyPr/>
          <a:lstStyle/>
          <a:p>
            <a:pPr>
              <a:defRPr/>
            </a:pPr>
            <a:fld id="{52076B94-61E6-42FC-B459-170B77F048A9}" type="slidenum">
              <a:rPr lang="en-US" smtClean="0"/>
              <a:pPr>
                <a:defRPr/>
              </a:pPr>
              <a:t>22</a:t>
            </a:fld>
            <a:endParaRPr lang="en-US" smtClean="0"/>
          </a:p>
        </p:txBody>
      </p:sp>
    </p:spTree>
    <p:extLst>
      <p:ext uri="{BB962C8B-B14F-4D97-AF65-F5344CB8AC3E}">
        <p14:creationId xmlns:p14="http://schemas.microsoft.com/office/powerpoint/2010/main" val="3514258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64516" name="Slide Number Placeholder 3"/>
          <p:cNvSpPr>
            <a:spLocks noGrp="1"/>
          </p:cNvSpPr>
          <p:nvPr>
            <p:ph type="sldNum" sz="quarter" idx="5"/>
          </p:nvPr>
        </p:nvSpPr>
        <p:spPr/>
        <p:txBody>
          <a:bodyPr/>
          <a:lstStyle/>
          <a:p>
            <a:pPr>
              <a:defRPr/>
            </a:pPr>
            <a:fld id="{15000431-204F-4E2C-89D7-9BF921564602}" type="slidenum">
              <a:rPr lang="en-US" smtClean="0"/>
              <a:pPr>
                <a:defRPr/>
              </a:pPr>
              <a:t>23</a:t>
            </a:fld>
            <a:endParaRPr lang="en-US" smtClean="0"/>
          </a:p>
        </p:txBody>
      </p:sp>
    </p:spTree>
    <p:extLst>
      <p:ext uri="{BB962C8B-B14F-4D97-AF65-F5344CB8AC3E}">
        <p14:creationId xmlns:p14="http://schemas.microsoft.com/office/powerpoint/2010/main" val="4178050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65540" name="Slide Number Placeholder 3"/>
          <p:cNvSpPr>
            <a:spLocks noGrp="1"/>
          </p:cNvSpPr>
          <p:nvPr>
            <p:ph type="sldNum" sz="quarter" idx="5"/>
          </p:nvPr>
        </p:nvSpPr>
        <p:spPr/>
        <p:txBody>
          <a:bodyPr/>
          <a:lstStyle/>
          <a:p>
            <a:pPr>
              <a:defRPr/>
            </a:pPr>
            <a:fld id="{EDE1B336-119A-48BA-9A97-961B18BDCD6C}" type="slidenum">
              <a:rPr lang="en-US" smtClean="0"/>
              <a:pPr>
                <a:defRPr/>
              </a:pPr>
              <a:t>24</a:t>
            </a:fld>
            <a:endParaRPr lang="en-US" smtClean="0"/>
          </a:p>
        </p:txBody>
      </p:sp>
    </p:spTree>
    <p:extLst>
      <p:ext uri="{BB962C8B-B14F-4D97-AF65-F5344CB8AC3E}">
        <p14:creationId xmlns:p14="http://schemas.microsoft.com/office/powerpoint/2010/main" val="7627984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66564" name="Slide Number Placeholder 3"/>
          <p:cNvSpPr>
            <a:spLocks noGrp="1"/>
          </p:cNvSpPr>
          <p:nvPr>
            <p:ph type="sldNum" sz="quarter" idx="5"/>
          </p:nvPr>
        </p:nvSpPr>
        <p:spPr/>
        <p:txBody>
          <a:bodyPr/>
          <a:lstStyle/>
          <a:p>
            <a:pPr>
              <a:defRPr/>
            </a:pPr>
            <a:fld id="{1F4C6532-8288-47CE-86DC-DB1238DC61E4}" type="slidenum">
              <a:rPr lang="en-US" smtClean="0"/>
              <a:pPr>
                <a:defRPr/>
              </a:pPr>
              <a:t>25</a:t>
            </a:fld>
            <a:endParaRPr lang="en-US" smtClean="0"/>
          </a:p>
        </p:txBody>
      </p:sp>
    </p:spTree>
    <p:extLst>
      <p:ext uri="{BB962C8B-B14F-4D97-AF65-F5344CB8AC3E}">
        <p14:creationId xmlns:p14="http://schemas.microsoft.com/office/powerpoint/2010/main" val="32888735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46084" name="Slide Number Placeholder 3"/>
          <p:cNvSpPr>
            <a:spLocks noGrp="1"/>
          </p:cNvSpPr>
          <p:nvPr>
            <p:ph type="sldNum" sz="quarter" idx="5"/>
          </p:nvPr>
        </p:nvSpPr>
        <p:spPr/>
        <p:txBody>
          <a:bodyPr/>
          <a:lstStyle/>
          <a:p>
            <a:pPr>
              <a:defRPr/>
            </a:pPr>
            <a:fld id="{4816EC65-17A9-4393-8827-C83649E8DB4F}" type="slidenum">
              <a:rPr lang="en-US" smtClean="0"/>
              <a:pPr>
                <a:defRPr/>
              </a:pPr>
              <a:t>27</a:t>
            </a:fld>
            <a:endParaRPr lang="en-US" smtClean="0"/>
          </a:p>
        </p:txBody>
      </p:sp>
    </p:spTree>
    <p:extLst>
      <p:ext uri="{BB962C8B-B14F-4D97-AF65-F5344CB8AC3E}">
        <p14:creationId xmlns:p14="http://schemas.microsoft.com/office/powerpoint/2010/main" val="301727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46084" name="Slide Number Placeholder 3"/>
          <p:cNvSpPr>
            <a:spLocks noGrp="1"/>
          </p:cNvSpPr>
          <p:nvPr>
            <p:ph type="sldNum" sz="quarter" idx="5"/>
          </p:nvPr>
        </p:nvSpPr>
        <p:spPr/>
        <p:txBody>
          <a:bodyPr/>
          <a:lstStyle/>
          <a:p>
            <a:pPr>
              <a:defRPr/>
            </a:pPr>
            <a:fld id="{4816EC65-17A9-4393-8827-C83649E8DB4F}" type="slidenum">
              <a:rPr lang="en-US" smtClean="0"/>
              <a:pPr>
                <a:defRPr/>
              </a:pPr>
              <a:t>36</a:t>
            </a:fld>
            <a:endParaRPr lang="en-US" smtClean="0"/>
          </a:p>
        </p:txBody>
      </p:sp>
    </p:spTree>
    <p:extLst>
      <p:ext uri="{BB962C8B-B14F-4D97-AF65-F5344CB8AC3E}">
        <p14:creationId xmlns:p14="http://schemas.microsoft.com/office/powerpoint/2010/main" val="1808390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68612" name="Slide Number Placeholder 3"/>
          <p:cNvSpPr>
            <a:spLocks noGrp="1"/>
          </p:cNvSpPr>
          <p:nvPr>
            <p:ph type="sldNum" sz="quarter" idx="5"/>
          </p:nvPr>
        </p:nvSpPr>
        <p:spPr/>
        <p:txBody>
          <a:bodyPr/>
          <a:lstStyle/>
          <a:p>
            <a:pPr>
              <a:defRPr/>
            </a:pPr>
            <a:fld id="{F7EB606A-1A78-4F36-BED2-D4E8D89438CD}" type="slidenum">
              <a:rPr lang="en-US" smtClean="0"/>
              <a:pPr>
                <a:defRPr/>
              </a:pPr>
              <a:t>37</a:t>
            </a:fld>
            <a:endParaRPr lang="en-US" smtClean="0"/>
          </a:p>
        </p:txBody>
      </p:sp>
    </p:spTree>
    <p:extLst>
      <p:ext uri="{BB962C8B-B14F-4D97-AF65-F5344CB8AC3E}">
        <p14:creationId xmlns:p14="http://schemas.microsoft.com/office/powerpoint/2010/main" val="738464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69636" name="Slide Number Placeholder 3"/>
          <p:cNvSpPr>
            <a:spLocks noGrp="1"/>
          </p:cNvSpPr>
          <p:nvPr>
            <p:ph type="sldNum" sz="quarter" idx="5"/>
          </p:nvPr>
        </p:nvSpPr>
        <p:spPr/>
        <p:txBody>
          <a:bodyPr/>
          <a:lstStyle/>
          <a:p>
            <a:pPr>
              <a:defRPr/>
            </a:pPr>
            <a:fld id="{0D193346-B6E9-4D57-8004-D19130563655}" type="slidenum">
              <a:rPr lang="en-US" smtClean="0"/>
              <a:pPr>
                <a:defRPr/>
              </a:pPr>
              <a:t>38</a:t>
            </a:fld>
            <a:endParaRPr lang="en-US" smtClean="0"/>
          </a:p>
        </p:txBody>
      </p:sp>
    </p:spTree>
    <p:extLst>
      <p:ext uri="{BB962C8B-B14F-4D97-AF65-F5344CB8AC3E}">
        <p14:creationId xmlns:p14="http://schemas.microsoft.com/office/powerpoint/2010/main" val="1005335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p:txBody>
          <a:bodyPr/>
          <a:lstStyle/>
          <a:p>
            <a:pPr>
              <a:defRPr/>
            </a:pPr>
            <a:fld id="{71DC157E-4E41-43D4-BF47-5E4C7D5336FF}" type="slidenum">
              <a:rPr lang="en-US" smtClean="0"/>
              <a:pPr>
                <a:defRPr/>
              </a:pPr>
              <a:t>39</a:t>
            </a:fld>
            <a:endParaRPr lang="en-US" smtClean="0"/>
          </a:p>
        </p:txBody>
      </p:sp>
      <p:sp>
        <p:nvSpPr>
          <p:cNvPr id="101379" name="Rectangle 2"/>
          <p:cNvSpPr>
            <a:spLocks noGrp="1" noRot="1" noChangeAspect="1" noChangeArrowheads="1" noTextEdit="1"/>
          </p:cNvSpPr>
          <p:nvPr>
            <p:ph type="sldImg"/>
          </p:nvPr>
        </p:nvSpPr>
        <p:spPr>
          <a:xfrm>
            <a:off x="1257300" y="719138"/>
            <a:ext cx="4800600" cy="3600450"/>
          </a:xfrm>
          <a:ln/>
        </p:spPr>
      </p:sp>
      <p:sp>
        <p:nvSpPr>
          <p:cNvPr id="101380" name="Rectangle 3"/>
          <p:cNvSpPr>
            <a:spLocks noGrp="1" noChangeArrowheads="1"/>
          </p:cNvSpPr>
          <p:nvPr>
            <p:ph type="body" idx="1"/>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charset="0"/>
            </a:endParaRPr>
          </a:p>
        </p:txBody>
      </p:sp>
    </p:spTree>
    <p:extLst>
      <p:ext uri="{BB962C8B-B14F-4D97-AF65-F5344CB8AC3E}">
        <p14:creationId xmlns:p14="http://schemas.microsoft.com/office/powerpoint/2010/main" val="2350966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47108" name="Slide Number Placeholder 3"/>
          <p:cNvSpPr>
            <a:spLocks noGrp="1"/>
          </p:cNvSpPr>
          <p:nvPr>
            <p:ph type="sldNum" sz="quarter" idx="5"/>
          </p:nvPr>
        </p:nvSpPr>
        <p:spPr/>
        <p:txBody>
          <a:bodyPr/>
          <a:lstStyle/>
          <a:p>
            <a:pPr>
              <a:defRPr/>
            </a:pPr>
            <a:fld id="{A2212108-305E-4413-87CE-AD0008F953B9}" type="slidenum">
              <a:rPr lang="en-US" smtClean="0"/>
              <a:pPr>
                <a:defRPr/>
              </a:pPr>
              <a:t>4</a:t>
            </a:fld>
            <a:endParaRPr lang="en-US" smtClean="0"/>
          </a:p>
        </p:txBody>
      </p:sp>
    </p:spTree>
    <p:extLst>
      <p:ext uri="{BB962C8B-B14F-4D97-AF65-F5344CB8AC3E}">
        <p14:creationId xmlns:p14="http://schemas.microsoft.com/office/powerpoint/2010/main" val="1628589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p:txBody>
          <a:bodyPr/>
          <a:lstStyle/>
          <a:p>
            <a:pPr>
              <a:defRPr/>
            </a:pPr>
            <a:fld id="{DF0E909E-DFC2-415A-9FFF-4FBD304E9A6B}" type="slidenum">
              <a:rPr lang="en-US" smtClean="0"/>
              <a:pPr>
                <a:defRPr/>
              </a:pPr>
              <a:t>41</a:t>
            </a:fld>
            <a:endParaRPr lang="en-US" smtClean="0"/>
          </a:p>
        </p:txBody>
      </p:sp>
      <p:sp>
        <p:nvSpPr>
          <p:cNvPr id="102403" name="Rectangle 2"/>
          <p:cNvSpPr>
            <a:spLocks noGrp="1" noRot="1" noChangeAspect="1" noChangeArrowheads="1" noTextEdit="1"/>
          </p:cNvSpPr>
          <p:nvPr>
            <p:ph type="sldImg"/>
          </p:nvPr>
        </p:nvSpPr>
        <p:spPr>
          <a:xfrm>
            <a:off x="1257300" y="719138"/>
            <a:ext cx="4800600" cy="3600450"/>
          </a:xfrm>
          <a:ln/>
        </p:spPr>
      </p:sp>
      <p:sp>
        <p:nvSpPr>
          <p:cNvPr id="102404" name="Rectangle 3"/>
          <p:cNvSpPr>
            <a:spLocks noGrp="1" noChangeArrowheads="1"/>
          </p:cNvSpPr>
          <p:nvPr>
            <p:ph type="body" idx="1"/>
          </p:nvPr>
        </p:nvSpPr>
        <p:spPr>
          <a:xfrm>
            <a:off x="731838" y="4560888"/>
            <a:ext cx="58515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charset="0"/>
              </a:rPr>
              <a:t>BizTalk® 2004 is a world-class implementation of BPEL4WS.</a:t>
            </a:r>
          </a:p>
        </p:txBody>
      </p:sp>
    </p:spTree>
    <p:extLst>
      <p:ext uri="{BB962C8B-B14F-4D97-AF65-F5344CB8AC3E}">
        <p14:creationId xmlns:p14="http://schemas.microsoft.com/office/powerpoint/2010/main" val="31814146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p:txBody>
          <a:bodyPr/>
          <a:lstStyle/>
          <a:p>
            <a:pPr>
              <a:defRPr/>
            </a:pPr>
            <a:fld id="{6A3E3FF5-AF20-481C-99F6-53764D491660}" type="slidenum">
              <a:rPr lang="en-US" smtClean="0"/>
              <a:pPr>
                <a:defRPr/>
              </a:pPr>
              <a:t>42</a:t>
            </a:fld>
            <a:endParaRPr lang="en-US" smtClean="0"/>
          </a:p>
        </p:txBody>
      </p:sp>
      <p:sp>
        <p:nvSpPr>
          <p:cNvPr id="103427" name="Rectangle 2"/>
          <p:cNvSpPr>
            <a:spLocks noGrp="1" noRot="1" noChangeAspect="1" noChangeArrowheads="1" noTextEdit="1"/>
          </p:cNvSpPr>
          <p:nvPr>
            <p:ph type="sldImg"/>
          </p:nvPr>
        </p:nvSpPr>
        <p:spPr>
          <a:xfrm>
            <a:off x="1230313" y="712788"/>
            <a:ext cx="4857750" cy="3643312"/>
          </a:xfrm>
          <a:ln/>
        </p:spPr>
      </p:sp>
      <p:sp>
        <p:nvSpPr>
          <p:cNvPr id="103428" name="Rectangle 3"/>
          <p:cNvSpPr>
            <a:spLocks noGrp="1" noChangeArrowheads="1"/>
          </p:cNvSpPr>
          <p:nvPr>
            <p:ph type="body" idx="1"/>
          </p:nvPr>
        </p:nvSpPr>
        <p:spPr>
          <a:xfrm>
            <a:off x="974725" y="4594225"/>
            <a:ext cx="5365750" cy="4279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charset="0"/>
            </a:endParaRPr>
          </a:p>
        </p:txBody>
      </p:sp>
    </p:spTree>
    <p:extLst>
      <p:ext uri="{BB962C8B-B14F-4D97-AF65-F5344CB8AC3E}">
        <p14:creationId xmlns:p14="http://schemas.microsoft.com/office/powerpoint/2010/main" val="2854720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p:txBody>
          <a:bodyPr/>
          <a:lstStyle/>
          <a:p>
            <a:pPr>
              <a:defRPr/>
            </a:pPr>
            <a:fld id="{396A7D93-33D4-43E2-AB12-2BBC9CA90D26}" type="slidenum">
              <a:rPr lang="en-US" smtClean="0"/>
              <a:pPr>
                <a:defRPr/>
              </a:pPr>
              <a:t>43</a:t>
            </a:fld>
            <a:endParaRPr lang="en-US" smtClean="0"/>
          </a:p>
        </p:txBody>
      </p:sp>
      <p:sp>
        <p:nvSpPr>
          <p:cNvPr id="104451" name="Rectangle 2"/>
          <p:cNvSpPr>
            <a:spLocks noGrp="1" noRot="1" noChangeAspect="1" noChangeArrowheads="1" noTextEdit="1"/>
          </p:cNvSpPr>
          <p:nvPr>
            <p:ph type="sldImg"/>
          </p:nvPr>
        </p:nvSpPr>
        <p:spPr>
          <a:xfrm>
            <a:off x="1257300" y="719138"/>
            <a:ext cx="4800600" cy="3600450"/>
          </a:xfrm>
          <a:ln/>
        </p:spPr>
      </p:sp>
      <p:sp>
        <p:nvSpPr>
          <p:cNvPr id="104452" name="Rectangle 3"/>
          <p:cNvSpPr>
            <a:spLocks noGrp="1" noChangeArrowheads="1"/>
          </p:cNvSpPr>
          <p:nvPr>
            <p:ph type="body" idx="1"/>
          </p:nvPr>
        </p:nvSpPr>
        <p:spPr>
          <a:xfrm>
            <a:off x="974725" y="4560888"/>
            <a:ext cx="536575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sz="700" b="1" smtClean="0">
                <a:latin typeface="Arial" charset="0"/>
              </a:rPr>
              <a:t>Documents/Messages received and send using ports:</a:t>
            </a:r>
          </a:p>
          <a:p>
            <a:pPr eaLnBrk="1" hangingPunct="1">
              <a:lnSpc>
                <a:spcPct val="80000"/>
              </a:lnSpc>
            </a:pPr>
            <a:r>
              <a:rPr lang="en-US" sz="700" b="1" smtClean="0">
                <a:latin typeface="Arial" charset="0"/>
              </a:rPr>
              <a:t>Receive Port</a:t>
            </a:r>
          </a:p>
          <a:p>
            <a:pPr lvl="1" eaLnBrk="1" hangingPunct="1">
              <a:lnSpc>
                <a:spcPct val="80000"/>
              </a:lnSpc>
            </a:pPr>
            <a:r>
              <a:rPr lang="en-US" sz="800" smtClean="0">
                <a:latin typeface="Arial" charset="0"/>
              </a:rPr>
              <a:t>Authentication</a:t>
            </a:r>
          </a:p>
          <a:p>
            <a:pPr lvl="1" eaLnBrk="1" hangingPunct="1">
              <a:lnSpc>
                <a:spcPct val="80000"/>
              </a:lnSpc>
            </a:pPr>
            <a:r>
              <a:rPr lang="en-US" sz="800" smtClean="0">
                <a:latin typeface="Arial" charset="0"/>
              </a:rPr>
              <a:t>Tracking</a:t>
            </a:r>
          </a:p>
          <a:p>
            <a:pPr lvl="1" eaLnBrk="1" hangingPunct="1">
              <a:lnSpc>
                <a:spcPct val="80000"/>
              </a:lnSpc>
            </a:pPr>
            <a:r>
              <a:rPr lang="en-US" sz="800" smtClean="0">
                <a:latin typeface="Arial" charset="0"/>
              </a:rPr>
              <a:t>Inbound Maps</a:t>
            </a:r>
          </a:p>
          <a:p>
            <a:pPr lvl="1" eaLnBrk="1" hangingPunct="1">
              <a:lnSpc>
                <a:spcPct val="80000"/>
              </a:lnSpc>
            </a:pPr>
            <a:r>
              <a:rPr lang="en-US" sz="800" smtClean="0">
                <a:latin typeface="Arial" charset="0"/>
              </a:rPr>
              <a:t>Contains 1 to Many </a:t>
            </a:r>
            <a:r>
              <a:rPr lang="en-US" sz="800" b="1" smtClean="0">
                <a:latin typeface="Arial" charset="0"/>
              </a:rPr>
              <a:t>Receive Locations</a:t>
            </a:r>
          </a:p>
          <a:p>
            <a:pPr lvl="2" eaLnBrk="1" hangingPunct="1">
              <a:lnSpc>
                <a:spcPct val="80000"/>
              </a:lnSpc>
            </a:pPr>
            <a:r>
              <a:rPr lang="en-US" sz="800" smtClean="0">
                <a:latin typeface="Arial" charset="0"/>
              </a:rPr>
              <a:t>Transport Type</a:t>
            </a:r>
          </a:p>
          <a:p>
            <a:pPr lvl="2" eaLnBrk="1" hangingPunct="1">
              <a:lnSpc>
                <a:spcPct val="80000"/>
              </a:lnSpc>
            </a:pPr>
            <a:r>
              <a:rPr lang="en-US" sz="800" smtClean="0">
                <a:latin typeface="Arial" charset="0"/>
              </a:rPr>
              <a:t>Address (URI)</a:t>
            </a:r>
          </a:p>
          <a:p>
            <a:pPr lvl="2" eaLnBrk="1" hangingPunct="1">
              <a:lnSpc>
                <a:spcPct val="80000"/>
              </a:lnSpc>
            </a:pPr>
            <a:r>
              <a:rPr lang="en-US" sz="800" smtClean="0">
                <a:latin typeface="Arial" charset="0"/>
              </a:rPr>
              <a:t>Receive Handler (BizTalk Host)</a:t>
            </a:r>
          </a:p>
          <a:p>
            <a:pPr lvl="2" eaLnBrk="1" hangingPunct="1">
              <a:lnSpc>
                <a:spcPct val="80000"/>
              </a:lnSpc>
            </a:pPr>
            <a:r>
              <a:rPr lang="en-US" sz="800" smtClean="0">
                <a:latin typeface="Arial" charset="0"/>
              </a:rPr>
              <a:t>Receive Pipeline</a:t>
            </a:r>
          </a:p>
          <a:p>
            <a:pPr lvl="2" eaLnBrk="1" hangingPunct="1">
              <a:lnSpc>
                <a:spcPct val="80000"/>
              </a:lnSpc>
            </a:pPr>
            <a:r>
              <a:rPr lang="en-US" sz="800" smtClean="0">
                <a:latin typeface="Arial" charset="0"/>
              </a:rPr>
              <a:t>Service Window (Start/Stop Date, Enabled, Start/Stop Time)</a:t>
            </a:r>
          </a:p>
          <a:p>
            <a:pPr eaLnBrk="1" hangingPunct="1">
              <a:lnSpc>
                <a:spcPct val="80000"/>
              </a:lnSpc>
            </a:pPr>
            <a:r>
              <a:rPr lang="en-US" sz="700" b="1" smtClean="0">
                <a:latin typeface="Arial" charset="0"/>
              </a:rPr>
              <a:t>Send Port Group (optional)</a:t>
            </a:r>
          </a:p>
          <a:p>
            <a:pPr lvl="1" eaLnBrk="1" hangingPunct="1">
              <a:lnSpc>
                <a:spcPct val="80000"/>
              </a:lnSpc>
            </a:pPr>
            <a:r>
              <a:rPr lang="en-US" sz="800" smtClean="0">
                <a:latin typeface="Arial" charset="0"/>
              </a:rPr>
              <a:t>Filters</a:t>
            </a:r>
          </a:p>
          <a:p>
            <a:pPr lvl="1" eaLnBrk="1" hangingPunct="1">
              <a:lnSpc>
                <a:spcPct val="80000"/>
              </a:lnSpc>
            </a:pPr>
            <a:r>
              <a:rPr lang="en-US" sz="800" smtClean="0">
                <a:latin typeface="Arial" charset="0"/>
              </a:rPr>
              <a:t>Contains 1 to Many </a:t>
            </a:r>
            <a:r>
              <a:rPr lang="en-US" sz="800" b="1" smtClean="0">
                <a:latin typeface="Arial" charset="0"/>
              </a:rPr>
              <a:t>Send Ports</a:t>
            </a:r>
          </a:p>
          <a:p>
            <a:pPr lvl="2" eaLnBrk="1" hangingPunct="1">
              <a:lnSpc>
                <a:spcPct val="80000"/>
              </a:lnSpc>
            </a:pPr>
            <a:r>
              <a:rPr lang="en-US" sz="800" smtClean="0">
                <a:latin typeface="Arial" charset="0"/>
              </a:rPr>
              <a:t>Supports Primary &amp; Secondary Transports</a:t>
            </a:r>
          </a:p>
          <a:p>
            <a:pPr lvl="3" eaLnBrk="1" hangingPunct="1">
              <a:lnSpc>
                <a:spcPct val="80000"/>
              </a:lnSpc>
            </a:pPr>
            <a:r>
              <a:rPr lang="en-US" sz="800" smtClean="0">
                <a:latin typeface="Arial" charset="0"/>
              </a:rPr>
              <a:t>Transport Type</a:t>
            </a:r>
          </a:p>
          <a:p>
            <a:pPr lvl="3" eaLnBrk="1" hangingPunct="1">
              <a:lnSpc>
                <a:spcPct val="80000"/>
              </a:lnSpc>
            </a:pPr>
            <a:r>
              <a:rPr lang="en-US" sz="800" smtClean="0">
                <a:latin typeface="Arial" charset="0"/>
              </a:rPr>
              <a:t>Address (URI)</a:t>
            </a:r>
          </a:p>
          <a:p>
            <a:pPr lvl="3" eaLnBrk="1" hangingPunct="1">
              <a:lnSpc>
                <a:spcPct val="80000"/>
              </a:lnSpc>
            </a:pPr>
            <a:r>
              <a:rPr lang="en-US" sz="800" smtClean="0">
                <a:latin typeface="Arial" charset="0"/>
              </a:rPr>
              <a:t>Retry Count and Interval</a:t>
            </a:r>
          </a:p>
          <a:p>
            <a:pPr lvl="3" eaLnBrk="1" hangingPunct="1">
              <a:lnSpc>
                <a:spcPct val="80000"/>
              </a:lnSpc>
            </a:pPr>
            <a:r>
              <a:rPr lang="en-US" sz="800" smtClean="0">
                <a:latin typeface="Arial" charset="0"/>
              </a:rPr>
              <a:t>Ordered Delivery</a:t>
            </a:r>
          </a:p>
          <a:p>
            <a:pPr lvl="3" eaLnBrk="1" hangingPunct="1">
              <a:lnSpc>
                <a:spcPct val="80000"/>
              </a:lnSpc>
            </a:pPr>
            <a:r>
              <a:rPr lang="en-US" sz="800" smtClean="0">
                <a:latin typeface="Arial" charset="0"/>
              </a:rPr>
              <a:t>Service Window (Enabled, Start/Stop Time)</a:t>
            </a:r>
          </a:p>
          <a:p>
            <a:pPr lvl="2" eaLnBrk="1" hangingPunct="1">
              <a:lnSpc>
                <a:spcPct val="80000"/>
              </a:lnSpc>
            </a:pPr>
            <a:r>
              <a:rPr lang="en-US" sz="800" smtClean="0">
                <a:latin typeface="Arial" charset="0"/>
              </a:rPr>
              <a:t>Tracking</a:t>
            </a:r>
          </a:p>
          <a:p>
            <a:pPr lvl="2" eaLnBrk="1" hangingPunct="1">
              <a:lnSpc>
                <a:spcPct val="80000"/>
              </a:lnSpc>
            </a:pPr>
            <a:r>
              <a:rPr lang="en-US" sz="800" smtClean="0">
                <a:latin typeface="Arial" charset="0"/>
              </a:rPr>
              <a:t>Priority</a:t>
            </a:r>
          </a:p>
          <a:p>
            <a:pPr lvl="2" eaLnBrk="1" hangingPunct="1">
              <a:lnSpc>
                <a:spcPct val="80000"/>
              </a:lnSpc>
            </a:pPr>
            <a:r>
              <a:rPr lang="en-US" sz="800" smtClean="0">
                <a:latin typeface="Arial" charset="0"/>
              </a:rPr>
              <a:t>Outbound Encryption</a:t>
            </a:r>
          </a:p>
          <a:p>
            <a:pPr lvl="2" eaLnBrk="1" hangingPunct="1">
              <a:lnSpc>
                <a:spcPct val="80000"/>
              </a:lnSpc>
            </a:pPr>
            <a:r>
              <a:rPr lang="en-US" sz="800" smtClean="0">
                <a:latin typeface="Arial" charset="0"/>
              </a:rPr>
              <a:t>Send Pipeline</a:t>
            </a:r>
          </a:p>
          <a:p>
            <a:pPr lvl="2" eaLnBrk="1" hangingPunct="1">
              <a:lnSpc>
                <a:spcPct val="80000"/>
              </a:lnSpc>
            </a:pPr>
            <a:r>
              <a:rPr lang="en-US" sz="800" smtClean="0">
                <a:latin typeface="Arial" charset="0"/>
              </a:rPr>
              <a:t>Filters</a:t>
            </a:r>
          </a:p>
          <a:p>
            <a:pPr lvl="2" eaLnBrk="1" hangingPunct="1">
              <a:lnSpc>
                <a:spcPct val="80000"/>
              </a:lnSpc>
            </a:pPr>
            <a:r>
              <a:rPr lang="en-US" sz="800" smtClean="0">
                <a:latin typeface="Arial" charset="0"/>
              </a:rPr>
              <a:t>Outbound Maps</a:t>
            </a:r>
          </a:p>
          <a:p>
            <a:pPr eaLnBrk="1" hangingPunct="1">
              <a:lnSpc>
                <a:spcPct val="80000"/>
              </a:lnSpc>
            </a:pPr>
            <a:r>
              <a:rPr lang="en-US" sz="700" smtClean="0">
                <a:latin typeface="Arial" charset="0"/>
              </a:rPr>
              <a:t>SQL Server Databases Involved:</a:t>
            </a:r>
          </a:p>
          <a:p>
            <a:pPr eaLnBrk="1" hangingPunct="1">
              <a:lnSpc>
                <a:spcPct val="80000"/>
              </a:lnSpc>
            </a:pPr>
            <a:r>
              <a:rPr lang="en-US" sz="700" smtClean="0">
                <a:latin typeface="Arial" charset="0"/>
              </a:rPr>
              <a:t>BizTalkDTADb</a:t>
            </a:r>
          </a:p>
          <a:p>
            <a:pPr eaLnBrk="1" hangingPunct="1">
              <a:lnSpc>
                <a:spcPct val="80000"/>
              </a:lnSpc>
            </a:pPr>
            <a:r>
              <a:rPr lang="en-US" sz="700" smtClean="0">
                <a:latin typeface="Arial" charset="0"/>
              </a:rPr>
              <a:t>BizTalkMsgBoxDb</a:t>
            </a:r>
          </a:p>
          <a:p>
            <a:pPr eaLnBrk="1" hangingPunct="1">
              <a:lnSpc>
                <a:spcPct val="80000"/>
              </a:lnSpc>
            </a:pPr>
            <a:r>
              <a:rPr lang="en-US" sz="700" smtClean="0">
                <a:latin typeface="Arial" charset="0"/>
              </a:rPr>
              <a:t>BizTalkMgmtDb</a:t>
            </a:r>
          </a:p>
          <a:p>
            <a:pPr lvl="1" eaLnBrk="1" hangingPunct="1">
              <a:lnSpc>
                <a:spcPct val="80000"/>
              </a:lnSpc>
            </a:pPr>
            <a:endParaRPr lang="en-US" sz="800" smtClean="0">
              <a:latin typeface="Arial" charset="0"/>
            </a:endParaRPr>
          </a:p>
        </p:txBody>
      </p:sp>
    </p:spTree>
    <p:extLst>
      <p:ext uri="{BB962C8B-B14F-4D97-AF65-F5344CB8AC3E}">
        <p14:creationId xmlns:p14="http://schemas.microsoft.com/office/powerpoint/2010/main" val="1952076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p:txBody>
          <a:bodyPr/>
          <a:lstStyle/>
          <a:p>
            <a:pPr>
              <a:defRPr/>
            </a:pPr>
            <a:fld id="{17F325E8-B5E9-46F0-AB44-96266C08CB26}" type="slidenum">
              <a:rPr lang="en-US" smtClean="0"/>
              <a:pPr>
                <a:defRPr/>
              </a:pPr>
              <a:t>44</a:t>
            </a:fld>
            <a:endParaRPr lang="en-US" smtClean="0"/>
          </a:p>
        </p:txBody>
      </p:sp>
      <p:sp>
        <p:nvSpPr>
          <p:cNvPr id="105475" name="Rectangle 2"/>
          <p:cNvSpPr>
            <a:spLocks noGrp="1" noRot="1" noChangeAspect="1" noChangeArrowheads="1" noTextEdit="1"/>
          </p:cNvSpPr>
          <p:nvPr>
            <p:ph type="sldImg"/>
          </p:nvPr>
        </p:nvSpPr>
        <p:spPr>
          <a:xfrm>
            <a:off x="1257300" y="719138"/>
            <a:ext cx="4800600" cy="3600450"/>
          </a:xfrm>
          <a:ln/>
        </p:spPr>
      </p:sp>
      <p:sp>
        <p:nvSpPr>
          <p:cNvPr id="105476" name="Rectangle 3"/>
          <p:cNvSpPr>
            <a:spLocks noGrp="1" noChangeArrowheads="1"/>
          </p:cNvSpPr>
          <p:nvPr>
            <p:ph type="body" idx="1"/>
          </p:nvPr>
        </p:nvSpPr>
        <p:spPr>
          <a:xfrm>
            <a:off x="731838" y="4559300"/>
            <a:ext cx="5851525" cy="4322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charset="0"/>
              </a:rPr>
              <a:t>Use “BizTalk Web Services Publishing Wizard” to:</a:t>
            </a:r>
          </a:p>
          <a:p>
            <a:pPr lvl="1" eaLnBrk="1" hangingPunct="1"/>
            <a:r>
              <a:rPr lang="en-US" smtClean="0">
                <a:latin typeface="Arial" charset="0"/>
              </a:rPr>
              <a:t>Publish BizTalk orchestrations as web services</a:t>
            </a:r>
          </a:p>
          <a:p>
            <a:pPr lvl="1" eaLnBrk="1" hangingPunct="1"/>
            <a:r>
              <a:rPr lang="en-US" smtClean="0">
                <a:latin typeface="Arial" charset="0"/>
              </a:rPr>
              <a:t>Publish schemas as web services</a:t>
            </a:r>
          </a:p>
          <a:p>
            <a:pPr eaLnBrk="1" hangingPunct="1"/>
            <a:r>
              <a:rPr lang="en-US" smtClean="0">
                <a:latin typeface="Arial" charset="0"/>
              </a:rPr>
              <a:t>Can also consume or expose web services without orchestration if necessary using just content-based routing (CBR) and send/receive ports</a:t>
            </a:r>
          </a:p>
        </p:txBody>
      </p:sp>
    </p:spTree>
    <p:extLst>
      <p:ext uri="{BB962C8B-B14F-4D97-AF65-F5344CB8AC3E}">
        <p14:creationId xmlns:p14="http://schemas.microsoft.com/office/powerpoint/2010/main" val="3940281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p:txBody>
          <a:bodyPr/>
          <a:lstStyle/>
          <a:p>
            <a:pPr>
              <a:defRPr/>
            </a:pPr>
            <a:fld id="{A7261A3A-C80E-4070-A576-176A18BDFE9B}" type="slidenum">
              <a:rPr lang="en-US" smtClean="0"/>
              <a:pPr>
                <a:defRPr/>
              </a:pPr>
              <a:t>45</a:t>
            </a:fld>
            <a:endParaRPr lang="en-US" smtClean="0"/>
          </a:p>
        </p:txBody>
      </p:sp>
      <p:sp>
        <p:nvSpPr>
          <p:cNvPr id="106499" name="Rectangle 2"/>
          <p:cNvSpPr>
            <a:spLocks noGrp="1" noRot="1" noChangeAspect="1" noChangeArrowheads="1" noTextEdit="1"/>
          </p:cNvSpPr>
          <p:nvPr>
            <p:ph type="sldImg"/>
          </p:nvPr>
        </p:nvSpPr>
        <p:spPr>
          <a:xfrm>
            <a:off x="1362075" y="315913"/>
            <a:ext cx="4305300" cy="3228975"/>
          </a:xfrm>
          <a:ln/>
        </p:spPr>
      </p:sp>
      <p:sp>
        <p:nvSpPr>
          <p:cNvPr id="106500" name="Rectangle 3"/>
          <p:cNvSpPr>
            <a:spLocks noGrp="1" noChangeArrowheads="1"/>
          </p:cNvSpPr>
          <p:nvPr>
            <p:ph type="body" idx="1"/>
          </p:nvPr>
        </p:nvSpPr>
        <p:spPr>
          <a:xfrm>
            <a:off x="731838" y="3698875"/>
            <a:ext cx="5851525" cy="51831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Arial" charset="0"/>
              </a:rPr>
              <a:t>Orchestration Designer</a:t>
            </a:r>
          </a:p>
          <a:p>
            <a:pPr eaLnBrk="1" hangingPunct="1"/>
            <a:r>
              <a:rPr lang="en-US" smtClean="0">
                <a:latin typeface="Arial" charset="0"/>
              </a:rPr>
              <a:t>Common feedback we received from BizTalk 2000/2002 customers was that the tool doesn’t scale well for design of complex business processes. In BizTalk 2004 we enable the tool to scale up for design of larger processes by allowing users to abstract parts of the business process with drill-down capabilities. Another way we allow scaling is through composition – the user can break the process into smaller processes and reuse them.</a:t>
            </a:r>
          </a:p>
          <a:p>
            <a:pPr eaLnBrk="1" hangingPunct="1"/>
            <a:r>
              <a:rPr lang="en-US" smtClean="0">
                <a:latin typeface="Arial" charset="0"/>
              </a:rPr>
              <a:t>The other customer feedback we received was that certain common tasks were cumbersome to do such as: i) being able to inline scripts to implement an action in a business process ii) concept of variables iii) simple way to define how incoming messages need to be correlated to schedule instances.</a:t>
            </a:r>
          </a:p>
          <a:p>
            <a:pPr eaLnBrk="1" hangingPunct="1"/>
            <a:r>
              <a:rPr lang="en-US" smtClean="0">
                <a:latin typeface="Arial" charset="0"/>
              </a:rPr>
              <a:t>The tool also includes native support for web services – a business process can be the client of a web service or can be used to implement a web service in which case the web service will exposed to clients via WSDL file that can be consumed by VS.NET tools.</a:t>
            </a:r>
          </a:p>
          <a:p>
            <a:pPr eaLnBrk="1" hangingPunct="1"/>
            <a:endParaRPr lang="en-US" smtClean="0">
              <a:latin typeface="Arial" charset="0"/>
            </a:endParaRPr>
          </a:p>
          <a:p>
            <a:pPr eaLnBrk="1" hangingPunct="1"/>
            <a:r>
              <a:rPr lang="en-US" smtClean="0">
                <a:latin typeface="Arial" charset="0"/>
              </a:rPr>
              <a:t>Business Process Execution Language for Web Services Version 1.1 </a:t>
            </a:r>
          </a:p>
          <a:p>
            <a:pPr eaLnBrk="1" hangingPunct="1"/>
            <a:r>
              <a:rPr lang="en-US" smtClean="0">
                <a:latin typeface="Arial" charset="0"/>
              </a:rPr>
              <a:t>http://msdn.microsoft.com/library/default.asp?url=/library/en-us/dnbiz2k2/html/bpel1-1.asp</a:t>
            </a:r>
          </a:p>
          <a:p>
            <a:pPr eaLnBrk="1" hangingPunct="1"/>
            <a:r>
              <a:rPr lang="en-US" smtClean="0">
                <a:latin typeface="Arial" charset="0"/>
              </a:rPr>
              <a:t>5 May 2003</a:t>
            </a:r>
          </a:p>
          <a:p>
            <a:pPr eaLnBrk="1" hangingPunct="1"/>
            <a:r>
              <a:rPr lang="en-US" smtClean="0">
                <a:latin typeface="Arial" charset="0"/>
              </a:rPr>
              <a:t>Authors (alphabetically): Tony Andrews, Microsoft; Francisco Curbera, IBM; Hitesh Dholakia, Siebel Systems; Yaron Goland, BEA; Johannes Klein, Microsoft; Frank Leymann, IBM; Kevin Liu, SAP; Dieter Roller, IBM; Doug Smith, Siebel Systems; Satish Thatte, (Editor) Microsoft; Ivana Trickovic, SAP; Sanjiva Weerawarana, IBM</a:t>
            </a:r>
          </a:p>
          <a:p>
            <a:pPr eaLnBrk="1" hangingPunct="1"/>
            <a:endParaRPr lang="en-US" smtClean="0">
              <a:latin typeface="Arial" charset="0"/>
            </a:endParaRPr>
          </a:p>
          <a:p>
            <a:pPr eaLnBrk="1" hangingPunct="1"/>
            <a:r>
              <a:rPr lang="en-US" smtClean="0">
                <a:latin typeface="Arial" charset="0"/>
              </a:rPr>
              <a:t>Web Services Flow Language (WSFL 1.0)</a:t>
            </a:r>
          </a:p>
          <a:p>
            <a:pPr eaLnBrk="1" hangingPunct="1"/>
            <a:r>
              <a:rPr lang="en-US" smtClean="0">
                <a:latin typeface="Arial" charset="0"/>
              </a:rPr>
              <a:t>http://www-3.ibm.com/software/solutions/webservices/pdf/WSFL.pdf</a:t>
            </a:r>
          </a:p>
          <a:p>
            <a:pPr eaLnBrk="1" hangingPunct="1"/>
            <a:r>
              <a:rPr lang="en-US" smtClean="0">
                <a:latin typeface="Arial" charset="0"/>
              </a:rPr>
              <a:t>May 2001</a:t>
            </a:r>
          </a:p>
          <a:p>
            <a:pPr eaLnBrk="1" hangingPunct="1"/>
            <a:r>
              <a:rPr lang="en-US" smtClean="0">
                <a:latin typeface="Arial" charset="0"/>
              </a:rPr>
              <a:t>By Prof. Dr. Frank Leymann, Distinguished Engineer</a:t>
            </a:r>
          </a:p>
          <a:p>
            <a:pPr eaLnBrk="1" hangingPunct="1"/>
            <a:r>
              <a:rPr lang="en-US" smtClean="0">
                <a:latin typeface="Arial" charset="0"/>
              </a:rPr>
              <a:t>Member IBM Academy of Technology</a:t>
            </a:r>
          </a:p>
          <a:p>
            <a:pPr eaLnBrk="1" hangingPunct="1"/>
            <a:r>
              <a:rPr lang="en-US" smtClean="0">
                <a:latin typeface="Arial" charset="0"/>
              </a:rPr>
              <a:t>IBM Software Group</a:t>
            </a:r>
          </a:p>
          <a:p>
            <a:pPr eaLnBrk="1" hangingPunct="1"/>
            <a:r>
              <a:rPr lang="en-US" smtClean="0">
                <a:latin typeface="Arial" charset="0"/>
              </a:rPr>
              <a:t>The Web Services Flow Language is the result of a team effort:</a:t>
            </a:r>
          </a:p>
          <a:p>
            <a:pPr eaLnBrk="1" hangingPunct="1"/>
            <a:r>
              <a:rPr lang="en-US" smtClean="0">
                <a:latin typeface="Arial" charset="0"/>
              </a:rPr>
              <a:t>Francisco Curbera, Frank Leymann, Dieter Roller and Marc-Thomas Schmidt created the language and its underlying concepts.</a:t>
            </a:r>
          </a:p>
          <a:p>
            <a:pPr eaLnBrk="1" hangingPunct="1"/>
            <a:r>
              <a:rPr lang="en-US" smtClean="0">
                <a:latin typeface="Arial" charset="0"/>
              </a:rPr>
              <a:t>Matthias Kloppmann and Frank Skrzypczak focused on its lifecycle aspects. Francis Parr worked on details of the example in the appendix.</a:t>
            </a:r>
          </a:p>
          <a:p>
            <a:pPr eaLnBrk="1" hangingPunct="1"/>
            <a:r>
              <a:rPr lang="en-US" smtClean="0">
                <a:latin typeface="Arial" charset="0"/>
              </a:rPr>
              <a:t>Many others helped by reviewing and discussing earlier versions of the document, most notably Sanjiva Weerawarana and Claudia Zentner.</a:t>
            </a:r>
          </a:p>
        </p:txBody>
      </p:sp>
    </p:spTree>
    <p:extLst>
      <p:ext uri="{BB962C8B-B14F-4D97-AF65-F5344CB8AC3E}">
        <p14:creationId xmlns:p14="http://schemas.microsoft.com/office/powerpoint/2010/main" val="761604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76804" name="Slide Number Placeholder 3"/>
          <p:cNvSpPr>
            <a:spLocks noGrp="1"/>
          </p:cNvSpPr>
          <p:nvPr>
            <p:ph type="sldNum" sz="quarter" idx="5"/>
          </p:nvPr>
        </p:nvSpPr>
        <p:spPr/>
        <p:txBody>
          <a:bodyPr/>
          <a:lstStyle/>
          <a:p>
            <a:pPr>
              <a:defRPr/>
            </a:pPr>
            <a:fld id="{50B3675C-A39F-4A63-AFEC-FC0429DC1748}" type="slidenum">
              <a:rPr lang="en-US" smtClean="0"/>
              <a:pPr>
                <a:defRPr/>
              </a:pPr>
              <a:t>46</a:t>
            </a:fld>
            <a:endParaRPr lang="en-US" smtClean="0"/>
          </a:p>
        </p:txBody>
      </p:sp>
    </p:spTree>
    <p:extLst>
      <p:ext uri="{BB962C8B-B14F-4D97-AF65-F5344CB8AC3E}">
        <p14:creationId xmlns:p14="http://schemas.microsoft.com/office/powerpoint/2010/main" val="3893181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77828" name="Slide Number Placeholder 3"/>
          <p:cNvSpPr>
            <a:spLocks noGrp="1"/>
          </p:cNvSpPr>
          <p:nvPr>
            <p:ph type="sldNum" sz="quarter" idx="5"/>
          </p:nvPr>
        </p:nvSpPr>
        <p:spPr/>
        <p:txBody>
          <a:bodyPr/>
          <a:lstStyle/>
          <a:p>
            <a:pPr>
              <a:defRPr/>
            </a:pPr>
            <a:fld id="{FD17A899-193C-4027-8FF6-990B6F78CA76}" type="slidenum">
              <a:rPr lang="en-US" smtClean="0"/>
              <a:pPr>
                <a:defRPr/>
              </a:pPr>
              <a:t>47</a:t>
            </a:fld>
            <a:endParaRPr lang="en-US" smtClean="0"/>
          </a:p>
        </p:txBody>
      </p:sp>
    </p:spTree>
    <p:extLst>
      <p:ext uri="{BB962C8B-B14F-4D97-AF65-F5344CB8AC3E}">
        <p14:creationId xmlns:p14="http://schemas.microsoft.com/office/powerpoint/2010/main" val="1029033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78852" name="Slide Number Placeholder 3"/>
          <p:cNvSpPr>
            <a:spLocks noGrp="1"/>
          </p:cNvSpPr>
          <p:nvPr>
            <p:ph type="sldNum" sz="quarter" idx="5"/>
          </p:nvPr>
        </p:nvSpPr>
        <p:spPr/>
        <p:txBody>
          <a:bodyPr/>
          <a:lstStyle/>
          <a:p>
            <a:pPr>
              <a:defRPr/>
            </a:pPr>
            <a:fld id="{A0A2725B-6A82-4364-981C-058EC36613E5}" type="slidenum">
              <a:rPr lang="en-US" smtClean="0"/>
              <a:pPr>
                <a:defRPr/>
              </a:pPr>
              <a:t>48</a:t>
            </a:fld>
            <a:endParaRPr lang="en-US" smtClean="0"/>
          </a:p>
        </p:txBody>
      </p:sp>
    </p:spTree>
    <p:extLst>
      <p:ext uri="{BB962C8B-B14F-4D97-AF65-F5344CB8AC3E}">
        <p14:creationId xmlns:p14="http://schemas.microsoft.com/office/powerpoint/2010/main" val="1922489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79876" name="Slide Number Placeholder 3"/>
          <p:cNvSpPr>
            <a:spLocks noGrp="1"/>
          </p:cNvSpPr>
          <p:nvPr>
            <p:ph type="sldNum" sz="quarter" idx="5"/>
          </p:nvPr>
        </p:nvSpPr>
        <p:spPr/>
        <p:txBody>
          <a:bodyPr/>
          <a:lstStyle/>
          <a:p>
            <a:pPr>
              <a:defRPr/>
            </a:pPr>
            <a:fld id="{3337A555-D7AA-4E7A-9D1B-135901495436}" type="slidenum">
              <a:rPr lang="en-US" smtClean="0"/>
              <a:pPr>
                <a:defRPr/>
              </a:pPr>
              <a:t>49</a:t>
            </a:fld>
            <a:endParaRPr lang="en-US" smtClean="0"/>
          </a:p>
        </p:txBody>
      </p:sp>
    </p:spTree>
    <p:extLst>
      <p:ext uri="{BB962C8B-B14F-4D97-AF65-F5344CB8AC3E}">
        <p14:creationId xmlns:p14="http://schemas.microsoft.com/office/powerpoint/2010/main" val="28650864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80900" name="Slide Number Placeholder 3"/>
          <p:cNvSpPr>
            <a:spLocks noGrp="1"/>
          </p:cNvSpPr>
          <p:nvPr>
            <p:ph type="sldNum" sz="quarter" idx="5"/>
          </p:nvPr>
        </p:nvSpPr>
        <p:spPr/>
        <p:txBody>
          <a:bodyPr/>
          <a:lstStyle/>
          <a:p>
            <a:pPr>
              <a:defRPr/>
            </a:pPr>
            <a:fld id="{A05CD480-9D2D-4E3C-9E87-536E067AE589}" type="slidenum">
              <a:rPr lang="en-US" smtClean="0"/>
              <a:pPr>
                <a:defRPr/>
              </a:pPr>
              <a:t>50</a:t>
            </a:fld>
            <a:endParaRPr lang="en-US" smtClean="0"/>
          </a:p>
        </p:txBody>
      </p:sp>
    </p:spTree>
    <p:extLst>
      <p:ext uri="{BB962C8B-B14F-4D97-AF65-F5344CB8AC3E}">
        <p14:creationId xmlns:p14="http://schemas.microsoft.com/office/powerpoint/2010/main" val="582102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48132" name="Slide Number Placeholder 3"/>
          <p:cNvSpPr>
            <a:spLocks noGrp="1"/>
          </p:cNvSpPr>
          <p:nvPr>
            <p:ph type="sldNum" sz="quarter" idx="5"/>
          </p:nvPr>
        </p:nvSpPr>
        <p:spPr/>
        <p:txBody>
          <a:bodyPr/>
          <a:lstStyle/>
          <a:p>
            <a:pPr>
              <a:defRPr/>
            </a:pPr>
            <a:fld id="{2E781D71-39BC-40D6-B3CA-B286146F1390}" type="slidenum">
              <a:rPr lang="en-US" smtClean="0"/>
              <a:pPr>
                <a:defRPr/>
              </a:pPr>
              <a:t>5</a:t>
            </a:fld>
            <a:endParaRPr lang="en-US" smtClean="0"/>
          </a:p>
        </p:txBody>
      </p:sp>
    </p:spTree>
    <p:extLst>
      <p:ext uri="{BB962C8B-B14F-4D97-AF65-F5344CB8AC3E}">
        <p14:creationId xmlns:p14="http://schemas.microsoft.com/office/powerpoint/2010/main" val="17856705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p:txBody>
          <a:bodyPr/>
          <a:lstStyle/>
          <a:p>
            <a:pPr>
              <a:defRPr/>
            </a:pPr>
            <a:fld id="{3B38D2D9-07A7-4603-9D5D-D7341904B915}" type="slidenum">
              <a:rPr lang="en-US" smtClean="0"/>
              <a:pPr>
                <a:defRPr/>
              </a:pPr>
              <a:t>52</a:t>
            </a:fld>
            <a:endParaRPr lang="en-US" smtClean="0"/>
          </a:p>
        </p:txBody>
      </p:sp>
      <p:sp>
        <p:nvSpPr>
          <p:cNvPr id="112643" name="Rectangle 2"/>
          <p:cNvSpPr>
            <a:spLocks noGrp="1" noRot="1" noChangeAspect="1" noChangeArrowheads="1" noTextEdit="1"/>
          </p:cNvSpPr>
          <p:nvPr>
            <p:ph type="sldImg"/>
          </p:nvPr>
        </p:nvSpPr>
        <p:spPr>
          <a:xfrm>
            <a:off x="1257300" y="719138"/>
            <a:ext cx="4800600" cy="3600450"/>
          </a:xfrm>
          <a:ln/>
        </p:spPr>
      </p:sp>
      <p:sp>
        <p:nvSpPr>
          <p:cNvPr id="112644" name="Rectangle 3"/>
          <p:cNvSpPr>
            <a:spLocks noGrp="1" noChangeArrowheads="1"/>
          </p:cNvSpPr>
          <p:nvPr>
            <p:ph type="body" idx="1"/>
          </p:nvPr>
        </p:nvSpPr>
        <p:spPr>
          <a:xfrm>
            <a:off x="731838" y="4560888"/>
            <a:ext cx="5851525"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smtClean="0">
                <a:latin typeface="Arial" charset="0"/>
              </a:rPr>
              <a:t>Simple example:</a:t>
            </a:r>
          </a:p>
        </p:txBody>
      </p:sp>
    </p:spTree>
    <p:extLst>
      <p:ext uri="{BB962C8B-B14F-4D97-AF65-F5344CB8AC3E}">
        <p14:creationId xmlns:p14="http://schemas.microsoft.com/office/powerpoint/2010/main" val="35181300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82948" name="Slide Number Placeholder 3"/>
          <p:cNvSpPr>
            <a:spLocks noGrp="1"/>
          </p:cNvSpPr>
          <p:nvPr>
            <p:ph type="sldNum" sz="quarter" idx="5"/>
          </p:nvPr>
        </p:nvSpPr>
        <p:spPr/>
        <p:txBody>
          <a:bodyPr/>
          <a:lstStyle/>
          <a:p>
            <a:pPr>
              <a:defRPr/>
            </a:pPr>
            <a:fld id="{9E603201-0374-4F37-801B-E569B536F252}" type="slidenum">
              <a:rPr lang="en-US" smtClean="0"/>
              <a:pPr>
                <a:defRPr/>
              </a:pPr>
              <a:t>53</a:t>
            </a:fld>
            <a:endParaRPr lang="en-US" smtClean="0"/>
          </a:p>
        </p:txBody>
      </p:sp>
    </p:spTree>
    <p:extLst>
      <p:ext uri="{BB962C8B-B14F-4D97-AF65-F5344CB8AC3E}">
        <p14:creationId xmlns:p14="http://schemas.microsoft.com/office/powerpoint/2010/main" val="615649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83972" name="Slide Number Placeholder 3"/>
          <p:cNvSpPr>
            <a:spLocks noGrp="1"/>
          </p:cNvSpPr>
          <p:nvPr>
            <p:ph type="sldNum" sz="quarter" idx="5"/>
          </p:nvPr>
        </p:nvSpPr>
        <p:spPr/>
        <p:txBody>
          <a:bodyPr/>
          <a:lstStyle/>
          <a:p>
            <a:pPr>
              <a:defRPr/>
            </a:pPr>
            <a:fld id="{194109BD-D13C-439B-B666-7B8AC49F819D}" type="slidenum">
              <a:rPr lang="en-US" smtClean="0"/>
              <a:pPr>
                <a:defRPr/>
              </a:pPr>
              <a:t>54</a:t>
            </a:fld>
            <a:endParaRPr lang="en-US" smtClean="0"/>
          </a:p>
        </p:txBody>
      </p:sp>
    </p:spTree>
    <p:extLst>
      <p:ext uri="{BB962C8B-B14F-4D97-AF65-F5344CB8AC3E}">
        <p14:creationId xmlns:p14="http://schemas.microsoft.com/office/powerpoint/2010/main" val="3643631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84996" name="Slide Number Placeholder 3"/>
          <p:cNvSpPr>
            <a:spLocks noGrp="1"/>
          </p:cNvSpPr>
          <p:nvPr>
            <p:ph type="sldNum" sz="quarter" idx="5"/>
          </p:nvPr>
        </p:nvSpPr>
        <p:spPr/>
        <p:txBody>
          <a:bodyPr/>
          <a:lstStyle/>
          <a:p>
            <a:pPr>
              <a:defRPr/>
            </a:pPr>
            <a:fld id="{93F355B2-689B-46BF-86E0-7370B193DF11}" type="slidenum">
              <a:rPr lang="en-US" smtClean="0"/>
              <a:pPr>
                <a:defRPr/>
              </a:pPr>
              <a:t>55</a:t>
            </a:fld>
            <a:endParaRPr lang="en-US" smtClean="0"/>
          </a:p>
        </p:txBody>
      </p:sp>
    </p:spTree>
    <p:extLst>
      <p:ext uri="{BB962C8B-B14F-4D97-AF65-F5344CB8AC3E}">
        <p14:creationId xmlns:p14="http://schemas.microsoft.com/office/powerpoint/2010/main" val="1910601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49156" name="Slide Number Placeholder 3"/>
          <p:cNvSpPr>
            <a:spLocks noGrp="1"/>
          </p:cNvSpPr>
          <p:nvPr>
            <p:ph type="sldNum" sz="quarter" idx="5"/>
          </p:nvPr>
        </p:nvSpPr>
        <p:spPr/>
        <p:txBody>
          <a:bodyPr/>
          <a:lstStyle/>
          <a:p>
            <a:pPr>
              <a:defRPr/>
            </a:pPr>
            <a:fld id="{433A5332-7B30-478F-8ECF-247B71E6FC1C}" type="slidenum">
              <a:rPr lang="en-US" smtClean="0"/>
              <a:pPr>
                <a:defRPr/>
              </a:pPr>
              <a:t>6</a:t>
            </a:fld>
            <a:endParaRPr lang="en-US" smtClean="0"/>
          </a:p>
        </p:txBody>
      </p:sp>
    </p:spTree>
    <p:extLst>
      <p:ext uri="{BB962C8B-B14F-4D97-AF65-F5344CB8AC3E}">
        <p14:creationId xmlns:p14="http://schemas.microsoft.com/office/powerpoint/2010/main" val="126249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50180" name="Slide Number Placeholder 3"/>
          <p:cNvSpPr>
            <a:spLocks noGrp="1"/>
          </p:cNvSpPr>
          <p:nvPr>
            <p:ph type="sldNum" sz="quarter" idx="5"/>
          </p:nvPr>
        </p:nvSpPr>
        <p:spPr/>
        <p:txBody>
          <a:bodyPr/>
          <a:lstStyle/>
          <a:p>
            <a:pPr>
              <a:defRPr/>
            </a:pPr>
            <a:fld id="{34E9712F-6A36-4A6A-9BCB-B9A734476AE9}" type="slidenum">
              <a:rPr lang="en-US" smtClean="0"/>
              <a:pPr>
                <a:defRPr/>
              </a:pPr>
              <a:t>7</a:t>
            </a:fld>
            <a:endParaRPr lang="en-US" smtClean="0"/>
          </a:p>
        </p:txBody>
      </p:sp>
    </p:spTree>
    <p:extLst>
      <p:ext uri="{BB962C8B-B14F-4D97-AF65-F5344CB8AC3E}">
        <p14:creationId xmlns:p14="http://schemas.microsoft.com/office/powerpoint/2010/main" val="3596256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51204" name="Slide Number Placeholder 3"/>
          <p:cNvSpPr>
            <a:spLocks noGrp="1"/>
          </p:cNvSpPr>
          <p:nvPr>
            <p:ph type="sldNum" sz="quarter" idx="5"/>
          </p:nvPr>
        </p:nvSpPr>
        <p:spPr/>
        <p:txBody>
          <a:bodyPr/>
          <a:lstStyle/>
          <a:p>
            <a:pPr>
              <a:defRPr/>
            </a:pPr>
            <a:fld id="{C4B861CA-AA37-4CCB-A9DE-03E25E2860BB}" type="slidenum">
              <a:rPr lang="en-US" smtClean="0"/>
              <a:pPr>
                <a:defRPr/>
              </a:pPr>
              <a:t>8</a:t>
            </a:fld>
            <a:endParaRPr lang="en-US" smtClean="0"/>
          </a:p>
        </p:txBody>
      </p:sp>
    </p:spTree>
    <p:extLst>
      <p:ext uri="{BB962C8B-B14F-4D97-AF65-F5344CB8AC3E}">
        <p14:creationId xmlns:p14="http://schemas.microsoft.com/office/powerpoint/2010/main" val="4053516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52228" name="Slide Number Placeholder 3"/>
          <p:cNvSpPr>
            <a:spLocks noGrp="1"/>
          </p:cNvSpPr>
          <p:nvPr>
            <p:ph type="sldNum" sz="quarter" idx="5"/>
          </p:nvPr>
        </p:nvSpPr>
        <p:spPr/>
        <p:txBody>
          <a:bodyPr/>
          <a:lstStyle/>
          <a:p>
            <a:pPr>
              <a:defRPr/>
            </a:pPr>
            <a:fld id="{6CDA337C-CD69-4016-8C79-DB94422DBB9A}" type="slidenum">
              <a:rPr lang="en-US" smtClean="0"/>
              <a:pPr>
                <a:defRPr/>
              </a:pPr>
              <a:t>9</a:t>
            </a:fld>
            <a:endParaRPr lang="en-US" smtClean="0"/>
          </a:p>
        </p:txBody>
      </p:sp>
    </p:spTree>
    <p:extLst>
      <p:ext uri="{BB962C8B-B14F-4D97-AF65-F5344CB8AC3E}">
        <p14:creationId xmlns:p14="http://schemas.microsoft.com/office/powerpoint/2010/main" val="3184310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charset="0"/>
            </a:endParaRPr>
          </a:p>
        </p:txBody>
      </p:sp>
      <p:sp>
        <p:nvSpPr>
          <p:cNvPr id="53252" name="Slide Number Placeholder 3"/>
          <p:cNvSpPr>
            <a:spLocks noGrp="1"/>
          </p:cNvSpPr>
          <p:nvPr>
            <p:ph type="sldNum" sz="quarter" idx="5"/>
          </p:nvPr>
        </p:nvSpPr>
        <p:spPr/>
        <p:txBody>
          <a:bodyPr/>
          <a:lstStyle/>
          <a:p>
            <a:pPr>
              <a:defRPr/>
            </a:pPr>
            <a:fld id="{A6F0DA05-B02F-49E9-BFA5-19F4D3E86292}" type="slidenum">
              <a:rPr lang="en-US" smtClean="0"/>
              <a:pPr>
                <a:defRPr/>
              </a:pPr>
              <a:t>10</a:t>
            </a:fld>
            <a:endParaRPr lang="en-US" smtClean="0"/>
          </a:p>
        </p:txBody>
      </p:sp>
    </p:spTree>
    <p:extLst>
      <p:ext uri="{BB962C8B-B14F-4D97-AF65-F5344CB8AC3E}">
        <p14:creationId xmlns:p14="http://schemas.microsoft.com/office/powerpoint/2010/main" val="1067792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19812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grpSp>
      <p:sp>
        <p:nvSpPr>
          <p:cNvPr id="206860" name="Rectangle 12"/>
          <p:cNvSpPr>
            <a:spLocks noGrp="1" noChangeArrowheads="1"/>
          </p:cNvSpPr>
          <p:nvPr>
            <p:ph type="ctrTitle"/>
          </p:nvPr>
        </p:nvSpPr>
        <p:spPr>
          <a:xfrm>
            <a:off x="990600" y="1219200"/>
            <a:ext cx="7772400" cy="1462088"/>
          </a:xfrm>
        </p:spPr>
        <p:txBody>
          <a:bodyPr/>
          <a:lstStyle>
            <a:lvl1pPr>
              <a:defRPr/>
            </a:lvl1pPr>
          </a:lstStyle>
          <a:p>
            <a:r>
              <a:rPr lang="en-US"/>
              <a:t>Click to edit Master title style</a:t>
            </a:r>
          </a:p>
        </p:txBody>
      </p:sp>
      <p:sp>
        <p:nvSpPr>
          <p:cNvPr id="206861" name="Rectangle 13"/>
          <p:cNvSpPr>
            <a:spLocks noGrp="1" noChangeArrowheads="1"/>
          </p:cNvSpPr>
          <p:nvPr>
            <p:ph type="subTitle" idx="1"/>
          </p:nvPr>
        </p:nvSpPr>
        <p:spPr>
          <a:xfrm>
            <a:off x="1371600" y="33528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Tree>
    <p:extLst>
      <p:ext uri="{BB962C8B-B14F-4D97-AF65-F5344CB8AC3E}">
        <p14:creationId xmlns:p14="http://schemas.microsoft.com/office/powerpoint/2010/main" val="879983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01FFAC91-213E-4897-8835-2C09E016E175}" type="slidenum">
              <a:rPr lang="en-US"/>
              <a:pPr>
                <a:defRPr/>
              </a:pPr>
              <a:t>‹#›</a:t>
            </a:fld>
            <a:endParaRPr lang="en-US"/>
          </a:p>
        </p:txBody>
      </p:sp>
    </p:spTree>
    <p:extLst>
      <p:ext uri="{BB962C8B-B14F-4D97-AF65-F5344CB8AC3E}">
        <p14:creationId xmlns:p14="http://schemas.microsoft.com/office/powerpoint/2010/main" val="92618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152400"/>
            <a:ext cx="2095500" cy="59801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152400"/>
            <a:ext cx="6134100" cy="59801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3343ECB9-4EF7-4143-A86C-31F1065BB1AE}" type="slidenum">
              <a:rPr lang="en-US"/>
              <a:pPr>
                <a:defRPr/>
              </a:pPr>
              <a:t>‹#›</a:t>
            </a:fld>
            <a:endParaRPr lang="en-US"/>
          </a:p>
        </p:txBody>
      </p:sp>
    </p:spTree>
    <p:extLst>
      <p:ext uri="{BB962C8B-B14F-4D97-AF65-F5344CB8AC3E}">
        <p14:creationId xmlns:p14="http://schemas.microsoft.com/office/powerpoint/2010/main" val="385865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20000" cy="62388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524000"/>
            <a:ext cx="8269288" cy="4608513"/>
          </a:xfrm>
        </p:spPr>
        <p:txBody>
          <a:bodyPr/>
          <a:lstStyle/>
          <a:p>
            <a:pPr lvl="0"/>
            <a:endParaRPr lang="en-US" noProof="0" smtClean="0"/>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D14D46A9-8340-463D-8568-66AE47CB4B27}" type="slidenum">
              <a:rPr lang="en-US"/>
              <a:pPr>
                <a:defRPr/>
              </a:pPr>
              <a:t>‹#›</a:t>
            </a:fld>
            <a:endParaRPr lang="en-US"/>
          </a:p>
        </p:txBody>
      </p:sp>
    </p:spTree>
    <p:extLst>
      <p:ext uri="{BB962C8B-B14F-4D97-AF65-F5344CB8AC3E}">
        <p14:creationId xmlns:p14="http://schemas.microsoft.com/office/powerpoint/2010/main" val="662428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B7BF7DF9-B57C-49FD-B790-D62CB42B976E}" type="slidenum">
              <a:rPr lang="en-US"/>
              <a:pPr>
                <a:defRPr/>
              </a:pPr>
              <a:t>‹#›</a:t>
            </a:fld>
            <a:endParaRPr lang="en-US"/>
          </a:p>
        </p:txBody>
      </p:sp>
    </p:spTree>
    <p:extLst>
      <p:ext uri="{BB962C8B-B14F-4D97-AF65-F5344CB8AC3E}">
        <p14:creationId xmlns:p14="http://schemas.microsoft.com/office/powerpoint/2010/main" val="4242610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9CE02016-FC7A-4F8E-AF72-7910CE07533C}" type="slidenum">
              <a:rPr lang="en-US"/>
              <a:pPr>
                <a:defRPr/>
              </a:pPr>
              <a:t>‹#›</a:t>
            </a:fld>
            <a:endParaRPr lang="en-US"/>
          </a:p>
        </p:txBody>
      </p:sp>
    </p:spTree>
    <p:extLst>
      <p:ext uri="{BB962C8B-B14F-4D97-AF65-F5344CB8AC3E}">
        <p14:creationId xmlns:p14="http://schemas.microsoft.com/office/powerpoint/2010/main" val="3412066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524000"/>
            <a:ext cx="4057650"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95850" y="1524000"/>
            <a:ext cx="4059238"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DD642503-AC65-46F5-8EFE-C4D1491B738A}" type="slidenum">
              <a:rPr lang="en-US"/>
              <a:pPr>
                <a:defRPr/>
              </a:pPr>
              <a:t>‹#›</a:t>
            </a:fld>
            <a:endParaRPr lang="en-US"/>
          </a:p>
        </p:txBody>
      </p:sp>
    </p:spTree>
    <p:extLst>
      <p:ext uri="{BB962C8B-B14F-4D97-AF65-F5344CB8AC3E}">
        <p14:creationId xmlns:p14="http://schemas.microsoft.com/office/powerpoint/2010/main" val="4066680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70C9A099-C2A2-4150-A1A4-3A9C65FA6E15}" type="slidenum">
              <a:rPr lang="en-US"/>
              <a:pPr>
                <a:defRPr/>
              </a:pPr>
              <a:t>‹#›</a:t>
            </a:fld>
            <a:endParaRPr lang="en-US"/>
          </a:p>
        </p:txBody>
      </p:sp>
    </p:spTree>
    <p:extLst>
      <p:ext uri="{BB962C8B-B14F-4D97-AF65-F5344CB8AC3E}">
        <p14:creationId xmlns:p14="http://schemas.microsoft.com/office/powerpoint/2010/main" val="73447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94F4CA13-DDE0-418F-ABB4-1781A76A8F8C}" type="slidenum">
              <a:rPr lang="en-US"/>
              <a:pPr>
                <a:defRPr/>
              </a:pPr>
              <a:t>‹#›</a:t>
            </a:fld>
            <a:endParaRPr lang="en-US"/>
          </a:p>
        </p:txBody>
      </p:sp>
    </p:spTree>
    <p:extLst>
      <p:ext uri="{BB962C8B-B14F-4D97-AF65-F5344CB8AC3E}">
        <p14:creationId xmlns:p14="http://schemas.microsoft.com/office/powerpoint/2010/main" val="2048304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B4FF1DA4-3E0A-4E5E-842D-8E427375B138}" type="slidenum">
              <a:rPr lang="en-US"/>
              <a:pPr>
                <a:defRPr/>
              </a:pPr>
              <a:t>‹#›</a:t>
            </a:fld>
            <a:endParaRPr lang="en-US"/>
          </a:p>
        </p:txBody>
      </p:sp>
    </p:spTree>
    <p:extLst>
      <p:ext uri="{BB962C8B-B14F-4D97-AF65-F5344CB8AC3E}">
        <p14:creationId xmlns:p14="http://schemas.microsoft.com/office/powerpoint/2010/main" val="3632318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23A02CC2-B12A-4CBC-A107-F6AEDE83F55C}" type="slidenum">
              <a:rPr lang="en-US"/>
              <a:pPr>
                <a:defRPr/>
              </a:pPr>
              <a:t>‹#›</a:t>
            </a:fld>
            <a:endParaRPr lang="en-US"/>
          </a:p>
        </p:txBody>
      </p:sp>
    </p:spTree>
    <p:extLst>
      <p:ext uri="{BB962C8B-B14F-4D97-AF65-F5344CB8AC3E}">
        <p14:creationId xmlns:p14="http://schemas.microsoft.com/office/powerpoint/2010/main" val="3556403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0C95CC5F-559C-431E-B951-8D1A8DD9CB36}" type="slidenum">
              <a:rPr lang="en-US"/>
              <a:pPr>
                <a:defRPr/>
              </a:pPr>
              <a:t>‹#›</a:t>
            </a:fld>
            <a:endParaRPr lang="en-US"/>
          </a:p>
        </p:txBody>
      </p:sp>
    </p:spTree>
    <p:extLst>
      <p:ext uri="{BB962C8B-B14F-4D97-AF65-F5344CB8AC3E}">
        <p14:creationId xmlns:p14="http://schemas.microsoft.com/office/powerpoint/2010/main" val="1132776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a:latin typeface="Tahoma" pitchFamily="34" charset="0"/>
            </a:endParaRPr>
          </a:p>
        </p:txBody>
      </p:sp>
      <p:sp>
        <p:nvSpPr>
          <p:cNvPr id="1027" name="Rectangle 3"/>
          <p:cNvSpPr>
            <a:spLocks noChangeArrowheads="1"/>
          </p:cNvSpPr>
          <p:nvPr/>
        </p:nvSpPr>
        <p:spPr bwMode="ltGray">
          <a:xfrm>
            <a:off x="8001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a:latin typeface="Tahoma" pitchFamily="34" charset="0"/>
            </a:endParaRPr>
          </a:p>
        </p:txBody>
      </p:sp>
      <p:sp>
        <p:nvSpPr>
          <p:cNvPr id="1028" name="Rectangle 4"/>
          <p:cNvSpPr>
            <a:spLocks noChangeArrowheads="1"/>
          </p:cNvSpPr>
          <p:nvPr/>
        </p:nvSpPr>
        <p:spPr bwMode="ltGray">
          <a:xfrm>
            <a:off x="5413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a:latin typeface="Tahoma" pitchFamily="34" charset="0"/>
            </a:endParaRPr>
          </a:p>
        </p:txBody>
      </p:sp>
      <p:sp>
        <p:nvSpPr>
          <p:cNvPr id="1029" name="Rectangle 5"/>
          <p:cNvSpPr>
            <a:spLocks noChangeArrowheads="1"/>
          </p:cNvSpPr>
          <p:nvPr/>
        </p:nvSpPr>
        <p:spPr bwMode="ltGray">
          <a:xfrm>
            <a:off x="9112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a:latin typeface="Tahoma" pitchFamily="34" charset="0"/>
            </a:endParaRPr>
          </a:p>
        </p:txBody>
      </p:sp>
      <p:sp>
        <p:nvSpPr>
          <p:cNvPr id="1030" name="Rectangle 6"/>
          <p:cNvSpPr>
            <a:spLocks noChangeArrowheads="1"/>
          </p:cNvSpPr>
          <p:nvPr/>
        </p:nvSpPr>
        <p:spPr bwMode="ltGray">
          <a:xfrm>
            <a:off x="1270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a:latin typeface="Tahoma" pitchFamily="34" charset="0"/>
            </a:endParaRPr>
          </a:p>
        </p:txBody>
      </p:sp>
      <p:sp>
        <p:nvSpPr>
          <p:cNvPr id="1031" name="Rectangle 7"/>
          <p:cNvSpPr>
            <a:spLocks noChangeArrowheads="1"/>
          </p:cNvSpPr>
          <p:nvPr/>
        </p:nvSpPr>
        <p:spPr bwMode="gray">
          <a:xfrm>
            <a:off x="7620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a:latin typeface="Tahoma" pitchFamily="34" charset="0"/>
            </a:endParaRPr>
          </a:p>
        </p:txBody>
      </p:sp>
      <p:sp>
        <p:nvSpPr>
          <p:cNvPr id="1032" name="Rectangle 8"/>
          <p:cNvSpPr>
            <a:spLocks noChangeArrowheads="1"/>
          </p:cNvSpPr>
          <p:nvPr/>
        </p:nvSpPr>
        <p:spPr bwMode="gray">
          <a:xfrm>
            <a:off x="442913" y="7905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a:latin typeface="Tahoma" pitchFamily="34" charset="0"/>
            </a:endParaRPr>
          </a:p>
        </p:txBody>
      </p:sp>
      <p:sp>
        <p:nvSpPr>
          <p:cNvPr id="1033" name="Rectangle 9"/>
          <p:cNvSpPr>
            <a:spLocks noGrp="1" noChangeArrowheads="1"/>
          </p:cNvSpPr>
          <p:nvPr>
            <p:ph type="title"/>
          </p:nvPr>
        </p:nvSpPr>
        <p:spPr bwMode="auto">
          <a:xfrm>
            <a:off x="1447800" y="152400"/>
            <a:ext cx="76200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34" name="Rectangle 10"/>
          <p:cNvSpPr>
            <a:spLocks noGrp="1" noChangeArrowheads="1"/>
          </p:cNvSpPr>
          <p:nvPr>
            <p:ph type="body" idx="1"/>
          </p:nvPr>
        </p:nvSpPr>
        <p:spPr bwMode="auto">
          <a:xfrm>
            <a:off x="685800" y="1524000"/>
            <a:ext cx="8269288"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835"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Tahoma" pitchFamily="34" charset="0"/>
                <a:cs typeface="+mn-cs"/>
              </a:defRPr>
            </a:lvl1pPr>
          </a:lstStyle>
          <a:p>
            <a:pPr>
              <a:defRPr/>
            </a:pPr>
            <a:endParaRPr lang="en-US"/>
          </a:p>
        </p:txBody>
      </p:sp>
      <p:sp>
        <p:nvSpPr>
          <p:cNvPr id="205836"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34" charset="0"/>
                <a:cs typeface="+mn-cs"/>
              </a:defRPr>
            </a:lvl1pPr>
          </a:lstStyle>
          <a:p>
            <a:pPr>
              <a:defRPr/>
            </a:pPr>
            <a:endParaRPr lang="en-US"/>
          </a:p>
        </p:txBody>
      </p:sp>
      <p:sp>
        <p:nvSpPr>
          <p:cNvPr id="205837" name="Rectangle 13"/>
          <p:cNvSpPr>
            <a:spLocks noGrp="1" noChangeArrowheads="1"/>
          </p:cNvSpPr>
          <p:nvPr>
            <p:ph type="sldNum" sz="quarter" idx="4"/>
          </p:nvPr>
        </p:nvSpPr>
        <p:spPr bwMode="auto">
          <a:xfrm>
            <a:off x="76200" y="304800"/>
            <a:ext cx="71755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a:solidFill>
                  <a:schemeClr val="tx2"/>
                </a:solidFill>
                <a:cs typeface="+mn-cs"/>
              </a:defRPr>
            </a:lvl1pPr>
          </a:lstStyle>
          <a:p>
            <a:pPr>
              <a:defRPr/>
            </a:pPr>
            <a:fld id="{0120FE62-55E0-459B-AB56-B71B374E3E46}" type="slidenum">
              <a:rPr lang="en-US"/>
              <a:pPr>
                <a:defRPr/>
              </a:pPr>
              <a:t>‹#›</a:t>
            </a:fld>
            <a:endParaRPr lang="en-US"/>
          </a:p>
        </p:txBody>
      </p:sp>
      <p:pic>
        <p:nvPicPr>
          <p:cNvPr id="205839" name="Picture 15" descr="lwm2_m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200" y="6477000"/>
            <a:ext cx="15240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9" name="Text Box 16"/>
          <p:cNvSpPr txBox="1">
            <a:spLocks noChangeArrowheads="1"/>
          </p:cNvSpPr>
          <p:nvPr/>
        </p:nvSpPr>
        <p:spPr bwMode="auto">
          <a:xfrm>
            <a:off x="8320088" y="6477000"/>
            <a:ext cx="7477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a:defRPr/>
            </a:pPr>
            <a:r>
              <a:rPr lang="en-US" sz="1400" i="1" smtClean="0">
                <a:solidFill>
                  <a:schemeClr val="folHlink"/>
                </a:solidFill>
              </a:rPr>
              <a:t>Y. Chen</a:t>
            </a:r>
          </a:p>
        </p:txBody>
      </p:sp>
    </p:spTree>
  </p:cSld>
  <p:clrMap bg1="lt1" tx1="dk1" bg2="lt2" tx2="dk2" accent1="accent1" accent2="accent2" accent3="accent3" accent4="accent4" accent5="accent5" accent6="accent6" hlink="hlink" folHlink="folHlink"/>
  <p:sldLayoutIdLst>
    <p:sldLayoutId id="2147484198"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afterEffect">
                                  <p:stCondLst>
                                    <p:cond delay="0"/>
                                  </p:stCondLst>
                                  <p:childTnLst>
                                    <p:animEffect transition="out" filter="fade">
                                      <p:cBhvr>
                                        <p:cTn id="6" dur="2000"/>
                                        <p:tgtEl>
                                          <p:spTgt spid="205839"/>
                                        </p:tgtEl>
                                      </p:cBhvr>
                                    </p:animEffect>
                                    <p:set>
                                      <p:cBhvr>
                                        <p:cTn id="7" dur="1" fill="hold">
                                          <p:stCondLst>
                                            <p:cond delay="1999"/>
                                          </p:stCondLst>
                                        </p:cTn>
                                        <p:tgtEl>
                                          <p:spTgt spid="2058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Times New Roman" pitchFamily="18" charset="0"/>
        </a:defRPr>
      </a:lvl2pPr>
      <a:lvl3pPr algn="l" rtl="0" eaLnBrk="0" fontAlgn="base" hangingPunct="0">
        <a:spcBef>
          <a:spcPct val="0"/>
        </a:spcBef>
        <a:spcAft>
          <a:spcPct val="0"/>
        </a:spcAft>
        <a:defRPr sz="3200" b="1">
          <a:solidFill>
            <a:schemeClr val="tx2"/>
          </a:solidFill>
          <a:latin typeface="Times New Roman" pitchFamily="18" charset="0"/>
        </a:defRPr>
      </a:lvl3pPr>
      <a:lvl4pPr algn="l" rtl="0" eaLnBrk="0" fontAlgn="base" hangingPunct="0">
        <a:spcBef>
          <a:spcPct val="0"/>
        </a:spcBef>
        <a:spcAft>
          <a:spcPct val="0"/>
        </a:spcAft>
        <a:defRPr sz="3200" b="1">
          <a:solidFill>
            <a:schemeClr val="tx2"/>
          </a:solidFill>
          <a:latin typeface="Times New Roman" pitchFamily="18" charset="0"/>
        </a:defRPr>
      </a:lvl4pPr>
      <a:lvl5pPr algn="l" rtl="0" eaLnBrk="0" fontAlgn="base" hangingPunct="0">
        <a:spcBef>
          <a:spcPct val="0"/>
        </a:spcBef>
        <a:spcAft>
          <a:spcPct val="0"/>
        </a:spcAft>
        <a:defRPr sz="3200" b="1">
          <a:solidFill>
            <a:schemeClr val="tx2"/>
          </a:solidFill>
          <a:latin typeface="Times New Roman" pitchFamily="18" charset="0"/>
        </a:defRPr>
      </a:lvl5pPr>
      <a:lvl6pPr marL="457200" algn="l" rtl="0" fontAlgn="base">
        <a:spcBef>
          <a:spcPct val="0"/>
        </a:spcBef>
        <a:spcAft>
          <a:spcPct val="0"/>
        </a:spcAft>
        <a:defRPr sz="3200" b="1">
          <a:solidFill>
            <a:schemeClr val="tx2"/>
          </a:solidFill>
          <a:latin typeface="Times New Roman" pitchFamily="18" charset="0"/>
        </a:defRPr>
      </a:lvl6pPr>
      <a:lvl7pPr marL="914400" algn="l" rtl="0" fontAlgn="base">
        <a:spcBef>
          <a:spcPct val="0"/>
        </a:spcBef>
        <a:spcAft>
          <a:spcPct val="0"/>
        </a:spcAft>
        <a:defRPr sz="3200" b="1">
          <a:solidFill>
            <a:schemeClr val="tx2"/>
          </a:solidFill>
          <a:latin typeface="Times New Roman" pitchFamily="18" charset="0"/>
        </a:defRPr>
      </a:lvl7pPr>
      <a:lvl8pPr marL="1371600" algn="l" rtl="0" fontAlgn="base">
        <a:spcBef>
          <a:spcPct val="0"/>
        </a:spcBef>
        <a:spcAft>
          <a:spcPct val="0"/>
        </a:spcAft>
        <a:defRPr sz="3200" b="1">
          <a:solidFill>
            <a:schemeClr val="tx2"/>
          </a:solidFill>
          <a:latin typeface="Times New Roman" pitchFamily="18" charset="0"/>
        </a:defRPr>
      </a:lvl8pPr>
      <a:lvl9pPr marL="1828800" algn="l" rtl="0" fontAlgn="base">
        <a:spcBef>
          <a:spcPct val="0"/>
        </a:spcBef>
        <a:spcAft>
          <a:spcPct val="0"/>
        </a:spcAft>
        <a:defRPr sz="32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8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8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8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www.oracle.com/technetwork/middleware/soasuite/downloads/index.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www.oracle.com/technology/software/products/jdev/index.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www.oracle.com/technology/software/products/jdev/index.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hyperlink" Target="http://www.oracle.com/technetwork/middleware/soasuite/overview/index.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oracle.com/technology/products/ias/bpel/index.html" TargetMode="External"/><Relationship Id="rId7" Type="http://schemas.openxmlformats.org/officeDocument/2006/relationships/hyperlink" Target="http://docs.oracle.com/cd/E37547_01/tutorials/tut_web_services/tut_web_services.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docs.oracle.com/cd/B14099_19/integrate.1012/b14448/hello.htm" TargetMode="External"/><Relationship Id="rId5" Type="http://schemas.openxmlformats.org/officeDocument/2006/relationships/hyperlink" Target="http://www.oracle.com/technology/software/products/jdev/index.html" TargetMode="External"/><Relationship Id="rId4" Type="http://schemas.openxmlformats.org/officeDocument/2006/relationships/hyperlink" Target="http://www.oracle.com/technology/software/tech/webservices/index.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48.emf"/><Relationship Id="rId4"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381000" y="3810000"/>
            <a:ext cx="8382000" cy="1676400"/>
          </a:xfrm>
        </p:spPr>
        <p:txBody>
          <a:bodyPr/>
          <a:lstStyle/>
          <a:p>
            <a:pPr marL="363538" indent="-363538" algn="ctr" defTabSz="966788">
              <a:lnSpc>
                <a:spcPct val="125000"/>
              </a:lnSpc>
              <a:spcBef>
                <a:spcPct val="20000"/>
              </a:spcBef>
            </a:pPr>
            <a:r>
              <a:rPr lang="en-US" sz="2800" dirty="0" smtClean="0"/>
              <a:t/>
            </a:r>
            <a:br>
              <a:rPr lang="en-US" sz="2800" dirty="0" smtClean="0"/>
            </a:br>
            <a:r>
              <a:rPr lang="en-US" sz="2800" dirty="0" smtClean="0"/>
              <a:t> Lecture 2-6</a:t>
            </a:r>
            <a:br>
              <a:rPr lang="en-US" sz="2800" dirty="0" smtClean="0"/>
            </a:br>
            <a:r>
              <a:rPr lang="en-US" sz="2800" dirty="0" smtClean="0"/>
              <a:t>BPEL and Other Development Frameworks</a:t>
            </a:r>
          </a:p>
        </p:txBody>
      </p:sp>
      <p:sp>
        <p:nvSpPr>
          <p:cNvPr id="6" name="Title 1"/>
          <p:cNvSpPr txBox="1">
            <a:spLocks/>
          </p:cNvSpPr>
          <p:nvPr/>
        </p:nvSpPr>
        <p:spPr bwMode="auto">
          <a:xfrm>
            <a:off x="228600" y="2133600"/>
            <a:ext cx="8382000" cy="1143000"/>
          </a:xfrm>
          <a:prstGeom prst="rect">
            <a:avLst/>
          </a:prstGeom>
          <a:noFill/>
          <a:ln w="9525">
            <a:noFill/>
            <a:miter lim="800000"/>
            <a:headEnd/>
            <a:tailEnd/>
          </a:ln>
        </p:spPr>
        <p:txBody>
          <a:bodyPr anchor="b"/>
          <a:lstStyle/>
          <a:p>
            <a:pPr marL="363538" indent="-363538" algn="ctr" defTabSz="966788" eaLnBrk="0" hangingPunct="0">
              <a:lnSpc>
                <a:spcPct val="125000"/>
              </a:lnSpc>
              <a:spcBef>
                <a:spcPct val="20000"/>
              </a:spcBef>
              <a:defRPr/>
            </a:pPr>
            <a:endParaRPr lang="en-US" sz="2800" b="1" kern="0" dirty="0">
              <a:solidFill>
                <a:schemeClr val="tx2"/>
              </a:solidFill>
              <a:latin typeface="+mj-lt"/>
              <a:ea typeface="+mj-ea"/>
              <a:cs typeface="+mj-cs"/>
            </a:endParaRPr>
          </a:p>
        </p:txBody>
      </p:sp>
      <p:sp>
        <p:nvSpPr>
          <p:cNvPr id="3076" name="Rectangle 11"/>
          <p:cNvSpPr>
            <a:spLocks noChangeArrowheads="1"/>
          </p:cNvSpPr>
          <p:nvPr/>
        </p:nvSpPr>
        <p:spPr bwMode="auto">
          <a:xfrm>
            <a:off x="3513138" y="5715000"/>
            <a:ext cx="2365375"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736" tIns="48368" rIns="96736" bIns="48368">
            <a:spAutoFit/>
          </a:bodyPr>
          <a:lstStyle/>
          <a:p>
            <a:pPr algn="ctr" defTabSz="966788"/>
            <a:r>
              <a:rPr lang="en-US" sz="2500"/>
              <a:t>Dr. Yinong Chen</a:t>
            </a:r>
          </a:p>
          <a:p>
            <a:pPr algn="ctr" defTabSz="966788"/>
            <a:endParaRPr lang="en-US" sz="2400"/>
          </a:p>
        </p:txBody>
      </p:sp>
      <p:sp>
        <p:nvSpPr>
          <p:cNvPr id="3078" name="Rectangle 10"/>
          <p:cNvSpPr>
            <a:spLocks noChangeArrowheads="1"/>
          </p:cNvSpPr>
          <p:nvPr/>
        </p:nvSpPr>
        <p:spPr bwMode="auto">
          <a:xfrm>
            <a:off x="228600" y="1600200"/>
            <a:ext cx="8915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736" tIns="48368" rIns="96736" bIns="48368"/>
          <a:lstStyle/>
          <a:p>
            <a:pPr marL="363538" indent="-363538" algn="ctr" defTabSz="966788">
              <a:lnSpc>
                <a:spcPct val="125000"/>
              </a:lnSpc>
              <a:spcBef>
                <a:spcPct val="20000"/>
              </a:spcBef>
              <a:buClr>
                <a:srgbClr val="000000"/>
              </a:buClr>
              <a:buSzPct val="75000"/>
            </a:pPr>
            <a:r>
              <a:rPr lang="en-US" sz="3200" dirty="0">
                <a:solidFill>
                  <a:schemeClr val="folHlink"/>
                </a:solidFill>
              </a:rPr>
              <a:t>Unit 2</a:t>
            </a:r>
            <a:br>
              <a:rPr lang="en-US" sz="3200" dirty="0">
                <a:solidFill>
                  <a:schemeClr val="folHlink"/>
                </a:solidFill>
              </a:rPr>
            </a:br>
            <a:r>
              <a:rPr lang="en-US" sz="2400" dirty="0">
                <a:solidFill>
                  <a:schemeClr val="folHlink"/>
                </a:solidFill>
              </a:rPr>
              <a:t>Software Development by Composition and Integration</a:t>
            </a:r>
          </a:p>
        </p:txBody>
      </p:sp>
      <p:grpSp>
        <p:nvGrpSpPr>
          <p:cNvPr id="12" name="Group 11"/>
          <p:cNvGrpSpPr/>
          <p:nvPr/>
        </p:nvGrpSpPr>
        <p:grpSpPr>
          <a:xfrm>
            <a:off x="349229" y="92074"/>
            <a:ext cx="8566171" cy="1149350"/>
            <a:chOff x="349229" y="92074"/>
            <a:chExt cx="8566171" cy="1149350"/>
          </a:xfrm>
        </p:grpSpPr>
        <p:grpSp>
          <p:nvGrpSpPr>
            <p:cNvPr id="13" name="Group 12"/>
            <p:cNvGrpSpPr/>
            <p:nvPr/>
          </p:nvGrpSpPr>
          <p:grpSpPr>
            <a:xfrm>
              <a:off x="349229" y="481515"/>
              <a:ext cx="5440041" cy="356685"/>
              <a:chOff x="152400" y="333838"/>
              <a:chExt cx="5440041" cy="356685"/>
            </a:xfrm>
          </p:grpSpPr>
          <p:pic>
            <p:nvPicPr>
              <p:cNvPr id="15" name="Picture 14" descr="Arizona State University - Ira A. Fulton Schools of Enginee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47622"/>
                <a:ext cx="2143125" cy="34290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School of Computing, Informatics, and Decision Systems Engineer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333838"/>
                <a:ext cx="3001641" cy="356685"/>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2"/>
            <p:cNvSpPr>
              <a:spLocks noChangeArrowheads="1"/>
            </p:cNvSpPr>
            <p:nvPr/>
          </p:nvSpPr>
          <p:spPr bwMode="auto">
            <a:xfrm>
              <a:off x="6096000" y="92074"/>
              <a:ext cx="2819400"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736" tIns="48368" rIns="96736" bIns="48368" anchor="ctr"/>
            <a:lstStyle/>
            <a:p>
              <a:pPr marL="363538" indent="-363538" algn="ctr" defTabSz="966788">
                <a:lnSpc>
                  <a:spcPct val="115000"/>
                </a:lnSpc>
                <a:spcBef>
                  <a:spcPct val="20000"/>
                </a:spcBef>
              </a:pPr>
              <a:r>
                <a:rPr lang="en-US" altLang="en-US" i="1" dirty="0" smtClean="0">
                  <a:solidFill>
                    <a:srgbClr val="280099"/>
                  </a:solidFill>
                </a:rPr>
                <a:t>CSE446 / CSE598</a:t>
              </a:r>
              <a:r>
                <a:rPr lang="en-US" altLang="en-US" i="1" dirty="0">
                  <a:solidFill>
                    <a:srgbClr val="280099"/>
                  </a:solidFill>
                </a:rPr>
                <a:t/>
              </a:r>
              <a:br>
                <a:rPr lang="en-US" altLang="en-US" i="1" dirty="0">
                  <a:solidFill>
                    <a:srgbClr val="280099"/>
                  </a:solidFill>
                </a:rPr>
              </a:br>
              <a:r>
                <a:rPr lang="en-US" altLang="en-US" i="1" dirty="0">
                  <a:solidFill>
                    <a:srgbClr val="280099"/>
                  </a:solidFill>
                </a:rPr>
                <a:t>Software </a:t>
              </a:r>
              <a:r>
                <a:rPr lang="en-US" altLang="en-US" i="1" dirty="0" smtClean="0">
                  <a:solidFill>
                    <a:srgbClr val="280099"/>
                  </a:solidFill>
                </a:rPr>
                <a:t>Integration and Engineering</a:t>
              </a:r>
              <a:endParaRPr lang="en-US" altLang="en-US" sz="2400" i="1" dirty="0">
                <a:solidFill>
                  <a:srgbClr val="280099"/>
                </a:solidFill>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mtClean="0"/>
              <a:t>Insert an External Service into the Process</a:t>
            </a:r>
          </a:p>
        </p:txBody>
      </p:sp>
      <p:sp>
        <p:nvSpPr>
          <p:cNvPr id="12291" name="Slide Number Placeholder 3"/>
          <p:cNvSpPr>
            <a:spLocks noGrp="1"/>
          </p:cNvSpPr>
          <p:nvPr>
            <p:ph type="sldNum" sz="quarter" idx="12"/>
          </p:nvPr>
        </p:nvSpPr>
        <p:spPr/>
        <p:txBody>
          <a:bodyPr/>
          <a:lstStyle/>
          <a:p>
            <a:pPr>
              <a:defRPr/>
            </a:pPr>
            <a:fld id="{206E0D4A-92BF-4A3E-A3B6-4CD254812D84}" type="slidenum">
              <a:rPr lang="en-US" smtClean="0"/>
              <a:pPr>
                <a:defRPr/>
              </a:pPr>
              <a:t>10</a:t>
            </a:fld>
            <a:endParaRPr lang="en-US" smtClean="0"/>
          </a:p>
        </p:txBody>
      </p:sp>
      <p:pic>
        <p:nvPicPr>
          <p:cNvPr id="2662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1062038"/>
            <a:ext cx="8991600" cy="571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5"/>
          <p:cNvSpPr>
            <a:spLocks noChangeArrowheads="1"/>
          </p:cNvSpPr>
          <p:nvPr/>
        </p:nvSpPr>
        <p:spPr bwMode="auto">
          <a:xfrm>
            <a:off x="0" y="3276600"/>
            <a:ext cx="5562600" cy="1447800"/>
          </a:xfrm>
          <a:prstGeom prst="ellipse">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 name="Rounded Rectangular Callout 1"/>
          <p:cNvSpPr/>
          <p:nvPr/>
        </p:nvSpPr>
        <p:spPr bwMode="auto">
          <a:xfrm>
            <a:off x="304800" y="1905000"/>
            <a:ext cx="1143000" cy="914400"/>
          </a:xfrm>
          <a:prstGeom prst="wedgeRoundRectCallout">
            <a:avLst>
              <a:gd name="adj1" fmla="val -28106"/>
              <a:gd name="adj2" fmla="val 156006"/>
              <a:gd name="adj3" fmla="val 16667"/>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rPr>
              <a:t>External service added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 presetClass="entr" presetSubtype="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p:txBody>
          <a:bodyPr/>
          <a:lstStyle/>
          <a:p>
            <a:pPr>
              <a:defRPr/>
            </a:pPr>
            <a:fld id="{1CFD866F-3ADB-4E98-B51F-D4D1960AF844}" type="slidenum">
              <a:rPr lang="en-US" smtClean="0"/>
              <a:pPr>
                <a:defRPr/>
              </a:pPr>
              <a:t>11</a:t>
            </a:fld>
            <a:endParaRPr lang="en-US" smtClean="0"/>
          </a:p>
        </p:txBody>
      </p:sp>
      <p:pic>
        <p:nvPicPr>
          <p:cNvPr id="2765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838200"/>
            <a:ext cx="754062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itle 1"/>
          <p:cNvSpPr>
            <a:spLocks noGrp="1"/>
          </p:cNvSpPr>
          <p:nvPr>
            <p:ph type="title"/>
          </p:nvPr>
        </p:nvSpPr>
        <p:spPr>
          <a:xfrm>
            <a:off x="1447800" y="76200"/>
            <a:ext cx="7620000" cy="623888"/>
          </a:xfrm>
        </p:spPr>
        <p:txBody>
          <a:bodyPr/>
          <a:lstStyle/>
          <a:p>
            <a:r>
              <a:rPr lang="en-US" smtClean="0"/>
              <a:t>Copy Operation between Variables</a:t>
            </a:r>
          </a:p>
        </p:txBody>
      </p:sp>
      <p:sp>
        <p:nvSpPr>
          <p:cNvPr id="5" name="Freeform 4"/>
          <p:cNvSpPr>
            <a:spLocks/>
          </p:cNvSpPr>
          <p:nvPr/>
        </p:nvSpPr>
        <p:spPr bwMode="auto">
          <a:xfrm>
            <a:off x="3668713" y="3240088"/>
            <a:ext cx="2292350" cy="711200"/>
          </a:xfrm>
          <a:custGeom>
            <a:avLst/>
            <a:gdLst>
              <a:gd name="T0" fmla="*/ 0 w 2291644"/>
              <a:gd name="T1" fmla="*/ 0 h 711200"/>
              <a:gd name="T2" fmla="*/ 599232 w 2291644"/>
              <a:gd name="T3" fmla="*/ 0 h 711200"/>
              <a:gd name="T4" fmla="*/ 599232 w 2291644"/>
              <a:gd name="T5" fmla="*/ 711200 h 711200"/>
              <a:gd name="T6" fmla="*/ 2295176 w 2291644"/>
              <a:gd name="T7" fmla="*/ 711200 h 711200"/>
              <a:gd name="T8" fmla="*/ 0 60000 65536"/>
              <a:gd name="T9" fmla="*/ 0 60000 65536"/>
              <a:gd name="T10" fmla="*/ 0 60000 65536"/>
              <a:gd name="T11" fmla="*/ 0 60000 65536"/>
              <a:gd name="T12" fmla="*/ 0 w 2291644"/>
              <a:gd name="T13" fmla="*/ 0 h 711200"/>
              <a:gd name="T14" fmla="*/ 2291644 w 2291644"/>
              <a:gd name="T15" fmla="*/ 711200 h 711200"/>
            </a:gdLst>
            <a:ahLst/>
            <a:cxnLst>
              <a:cxn ang="T8">
                <a:pos x="T0" y="T1"/>
              </a:cxn>
              <a:cxn ang="T9">
                <a:pos x="T2" y="T3"/>
              </a:cxn>
              <a:cxn ang="T10">
                <a:pos x="T4" y="T5"/>
              </a:cxn>
              <a:cxn ang="T11">
                <a:pos x="T6" y="T7"/>
              </a:cxn>
            </a:cxnLst>
            <a:rect l="T12" t="T13" r="T14" b="T15"/>
            <a:pathLst>
              <a:path w="2291644" h="711200">
                <a:moveTo>
                  <a:pt x="0" y="0"/>
                </a:moveTo>
                <a:lnTo>
                  <a:pt x="598311" y="0"/>
                </a:lnTo>
                <a:lnTo>
                  <a:pt x="598311" y="711200"/>
                </a:lnTo>
                <a:lnTo>
                  <a:pt x="2291644" y="711200"/>
                </a:lnTo>
              </a:path>
            </a:pathLst>
          </a:custGeom>
          <a:noFill/>
          <a:ln w="28575" cap="flat" cmpd="sng" algn="ctr">
            <a:solidFill>
              <a:srgbClr val="0000FF"/>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 name="Oval 5"/>
          <p:cNvSpPr/>
          <p:nvPr/>
        </p:nvSpPr>
        <p:spPr bwMode="auto">
          <a:xfrm>
            <a:off x="1066800" y="700088"/>
            <a:ext cx="1981200" cy="595312"/>
          </a:xfrm>
          <a:prstGeom prst="ellipse">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7" name="TextBox 6"/>
          <p:cNvSpPr txBox="1"/>
          <p:nvPr/>
        </p:nvSpPr>
        <p:spPr>
          <a:xfrm>
            <a:off x="4343400" y="3669268"/>
            <a:ext cx="761747" cy="369332"/>
          </a:xfrm>
          <a:prstGeom prst="rect">
            <a:avLst/>
          </a:prstGeom>
          <a:noFill/>
        </p:spPr>
        <p:txBody>
          <a:bodyPr wrap="none" rtlCol="0">
            <a:spAutoFit/>
          </a:bodyPr>
          <a:lstStyle/>
          <a:p>
            <a:r>
              <a:rPr lang="en-US" b="1" dirty="0" smtClean="0">
                <a:solidFill>
                  <a:srgbClr val="0000FF"/>
                </a:solidFill>
              </a:rPr>
              <a:t>Select</a:t>
            </a:r>
            <a:endParaRPr lang="en-US" b="1"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64224" y="726981"/>
            <a:ext cx="8186953" cy="6108067"/>
          </a:xfrm>
          <a:prstGeom prst="rect">
            <a:avLst/>
          </a:prstGeom>
        </p:spPr>
      </p:pic>
      <p:sp>
        <p:nvSpPr>
          <p:cNvPr id="14338" name="Slide Number Placeholder 5"/>
          <p:cNvSpPr>
            <a:spLocks noGrp="1"/>
          </p:cNvSpPr>
          <p:nvPr>
            <p:ph type="sldNum" sz="quarter" idx="12"/>
          </p:nvPr>
        </p:nvSpPr>
        <p:spPr/>
        <p:txBody>
          <a:bodyPr/>
          <a:lstStyle/>
          <a:p>
            <a:pPr>
              <a:defRPr/>
            </a:pPr>
            <a:fld id="{E3CCAE12-703B-437B-97F5-ABED400B5F97}" type="slidenum">
              <a:rPr lang="en-US" smtClean="0"/>
              <a:pPr>
                <a:defRPr/>
              </a:pPr>
              <a:t>12</a:t>
            </a:fld>
            <a:endParaRPr lang="en-US" smtClean="0"/>
          </a:p>
        </p:txBody>
      </p:sp>
      <p:sp>
        <p:nvSpPr>
          <p:cNvPr id="28676" name="Rectangle 2"/>
          <p:cNvSpPr>
            <a:spLocks noGrp="1" noChangeArrowheads="1"/>
          </p:cNvSpPr>
          <p:nvPr>
            <p:ph type="title"/>
          </p:nvPr>
        </p:nvSpPr>
        <p:spPr>
          <a:xfrm>
            <a:off x="1371600" y="76200"/>
            <a:ext cx="7620000" cy="623888"/>
          </a:xfrm>
        </p:spPr>
        <p:txBody>
          <a:bodyPr/>
          <a:lstStyle/>
          <a:p>
            <a:pPr eaLnBrk="1" hangingPunct="1"/>
            <a:r>
              <a:rPr lang="en-US" sz="2800" smtClean="0"/>
              <a:t>Download and Install Oracle Process Manager</a:t>
            </a:r>
          </a:p>
        </p:txBody>
      </p:sp>
      <p:sp>
        <p:nvSpPr>
          <p:cNvPr id="598019" name="Rectangle 3"/>
          <p:cNvSpPr>
            <a:spLocks noGrp="1" noChangeArrowheads="1"/>
          </p:cNvSpPr>
          <p:nvPr>
            <p:ph type="body" idx="1"/>
          </p:nvPr>
        </p:nvSpPr>
        <p:spPr>
          <a:xfrm>
            <a:off x="449629" y="884649"/>
            <a:ext cx="8382000" cy="609600"/>
          </a:xfrm>
        </p:spPr>
        <p:txBody>
          <a:bodyPr/>
          <a:lstStyle/>
          <a:p>
            <a:pPr eaLnBrk="1" hangingPunct="1">
              <a:lnSpc>
                <a:spcPct val="90000"/>
              </a:lnSpc>
              <a:buNone/>
            </a:pPr>
            <a:r>
              <a:rPr lang="en-US" sz="2000" dirty="0" smtClean="0">
                <a:solidFill>
                  <a:srgbClr val="0000FF"/>
                </a:solidFill>
                <a:hlinkClick r:id="rId4"/>
              </a:rPr>
              <a:t>http://www.oracle.com/technetwork/middleware/soasuite/downloads/index.html</a:t>
            </a:r>
            <a:r>
              <a:rPr lang="en-US" sz="2000" dirty="0" smtClean="0">
                <a:solidFill>
                  <a:srgbClr val="0000FF"/>
                </a:solidFill>
              </a:rPr>
              <a:t> </a:t>
            </a:r>
          </a:p>
        </p:txBody>
      </p:sp>
      <p:sp>
        <p:nvSpPr>
          <p:cNvPr id="598021" name="AutoShape 5"/>
          <p:cNvSpPr>
            <a:spLocks noChangeArrowheads="1"/>
          </p:cNvSpPr>
          <p:nvPr/>
        </p:nvSpPr>
        <p:spPr bwMode="auto">
          <a:xfrm>
            <a:off x="1422643" y="6490029"/>
            <a:ext cx="3810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sp>
        <p:nvSpPr>
          <p:cNvPr id="2" name="Oval 1"/>
          <p:cNvSpPr/>
          <p:nvPr/>
        </p:nvSpPr>
        <p:spPr bwMode="auto">
          <a:xfrm>
            <a:off x="3921369" y="2724812"/>
            <a:ext cx="685800" cy="251460"/>
          </a:xfrm>
          <a:prstGeom prst="ellipse">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0" name="Oval 9"/>
          <p:cNvSpPr/>
          <p:nvPr/>
        </p:nvSpPr>
        <p:spPr bwMode="auto">
          <a:xfrm>
            <a:off x="4724400" y="2718777"/>
            <a:ext cx="2362200" cy="257495"/>
          </a:xfrm>
          <a:prstGeom prst="ellipse">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cxnSp>
        <p:nvCxnSpPr>
          <p:cNvPr id="5" name="Straight Connector 4"/>
          <p:cNvCxnSpPr/>
          <p:nvPr/>
        </p:nvCxnSpPr>
        <p:spPr bwMode="auto">
          <a:xfrm>
            <a:off x="3978519" y="3124200"/>
            <a:ext cx="1257300" cy="0"/>
          </a:xfrm>
          <a:prstGeom prst="line">
            <a:avLst/>
          </a:prstGeom>
          <a:solidFill>
            <a:schemeClr val="accent1"/>
          </a:solidFill>
          <a:ln w="9525" cap="flat" cmpd="sng" algn="ctr">
            <a:solidFill>
              <a:srgbClr val="0000FF"/>
            </a:solidFill>
            <a:prstDash val="solid"/>
            <a:round/>
            <a:headEnd type="none" w="med" len="med"/>
            <a:tailEnd type="none" w="med" len="med"/>
          </a:ln>
          <a:effectLst/>
        </p:spPr>
      </p:cxnSp>
      <p:sp>
        <p:nvSpPr>
          <p:cNvPr id="11" name="AutoShape 7"/>
          <p:cNvSpPr>
            <a:spLocks noChangeArrowheads="1"/>
          </p:cNvSpPr>
          <p:nvPr/>
        </p:nvSpPr>
        <p:spPr bwMode="auto">
          <a:xfrm>
            <a:off x="0" y="1397913"/>
            <a:ext cx="1346443" cy="535417"/>
          </a:xfrm>
          <a:prstGeom prst="wedgeEllipseCallout">
            <a:avLst>
              <a:gd name="adj1" fmla="val 66784"/>
              <a:gd name="adj2" fmla="val -35300"/>
            </a:avLst>
          </a:prstGeom>
          <a:solidFill>
            <a:schemeClr val="accent1"/>
          </a:solidFill>
          <a:ln w="9525">
            <a:solidFill>
              <a:schemeClr val="tx1"/>
            </a:solidFill>
            <a:miter lim="800000"/>
            <a:headEnd/>
            <a:tailEnd/>
          </a:ln>
        </p:spPr>
        <p:txBody>
          <a:bodyPr anchor="ctr"/>
          <a:lstStyle/>
          <a:p>
            <a:pPr algn="ctr"/>
            <a:r>
              <a:rPr lang="en-US" dirty="0" smtClean="0"/>
              <a:t>Google search</a:t>
            </a:r>
            <a:endParaRPr lang="en-US" dirty="0"/>
          </a:p>
        </p:txBody>
      </p:sp>
      <p:pic>
        <p:nvPicPr>
          <p:cNvPr id="7" name="Picture 6"/>
          <p:cNvPicPr>
            <a:picLocks noChangeAspect="1"/>
          </p:cNvPicPr>
          <p:nvPr/>
        </p:nvPicPr>
        <p:blipFill>
          <a:blip r:embed="rId5"/>
          <a:stretch>
            <a:fillRect/>
          </a:stretch>
        </p:blipFill>
        <p:spPr>
          <a:xfrm>
            <a:off x="1811215" y="6129842"/>
            <a:ext cx="2514600" cy="7320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afterEffect">
                                  <p:stCondLst>
                                    <p:cond delay="0"/>
                                  </p:stCondLst>
                                  <p:childTnLst>
                                    <p:animRot by="21600000">
                                      <p:cBhvr>
                                        <p:cTn id="6" dur="2000" fill="hold"/>
                                        <p:tgtEl>
                                          <p:spTgt spid="598019">
                                            <p:txEl>
                                              <p:pRg st="0" end="0"/>
                                            </p:txEl>
                                          </p:spTgt>
                                        </p:tgtEl>
                                        <p:attrNameLst>
                                          <p:attrName>r</p:attrName>
                                        </p:attrNameLst>
                                      </p:cBhvr>
                                    </p:animRot>
                                  </p:childTnLst>
                                </p:cTn>
                              </p:par>
                            </p:childTnLst>
                          </p:cTn>
                        </p:par>
                        <p:par>
                          <p:cTn id="7" fill="hold" nodeType="afterGroup">
                            <p:stCondLst>
                              <p:cond delay="2000"/>
                            </p:stCondLst>
                            <p:childTnLst>
                              <p:par>
                                <p:cTn id="8" presetID="8" presetClass="emph" presetSubtype="0" fill="hold" grpId="0" nodeType="afterEffect">
                                  <p:stCondLst>
                                    <p:cond delay="0"/>
                                  </p:stCondLst>
                                  <p:childTnLst>
                                    <p:animRot by="21600000">
                                      <p:cBhvr>
                                        <p:cTn id="9" dur="2000" fill="hold"/>
                                        <p:tgtEl>
                                          <p:spTgt spid="598021"/>
                                        </p:tgtEl>
                                        <p:attrNameLst>
                                          <p:attrName>r</p:attrName>
                                        </p:attrNameLst>
                                      </p:cBhvr>
                                    </p:animRot>
                                  </p:childTnLst>
                                </p:cTn>
                              </p:par>
                            </p:childTnLst>
                          </p:cTn>
                        </p:par>
                        <p:par>
                          <p:cTn id="10" fill="hold">
                            <p:stCondLst>
                              <p:cond delay="40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5000"/>
                            </p:stCondLst>
                            <p:childTnLst>
                              <p:par>
                                <p:cTn id="17" presetID="8" presetClass="emph" presetSubtype="0" fill="hold" grpId="1" nodeType="afterEffect">
                                  <p:stCondLst>
                                    <p:cond delay="0"/>
                                  </p:stCondLst>
                                  <p:childTnLst>
                                    <p:animRot by="21600000">
                                      <p:cBhvr>
                                        <p:cTn id="18" dur="2000" fill="hold"/>
                                        <p:tgtEl>
                                          <p:spTgt spid="2"/>
                                        </p:tgtEl>
                                        <p:attrNameLst>
                                          <p:attrName>r</p:attrName>
                                        </p:attrNameLst>
                                      </p:cBhvr>
                                    </p:animRot>
                                  </p:childTnLst>
                                </p:cTn>
                              </p:par>
                            </p:childTnLst>
                          </p:cTn>
                        </p:par>
                        <p:par>
                          <p:cTn id="19" fill="hold">
                            <p:stCondLst>
                              <p:cond delay="7000"/>
                            </p:stCondLst>
                            <p:childTnLst>
                              <p:par>
                                <p:cTn id="20" presetID="42"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par>
                          <p:cTn id="25" fill="hold">
                            <p:stCondLst>
                              <p:cond delay="8000"/>
                            </p:stCondLst>
                            <p:childTnLst>
                              <p:par>
                                <p:cTn id="26" presetID="8" presetClass="emph" presetSubtype="0" fill="hold" grpId="1" nodeType="afterEffect">
                                  <p:stCondLst>
                                    <p:cond delay="0"/>
                                  </p:stCondLst>
                                  <p:childTnLst>
                                    <p:animRot by="21600000">
                                      <p:cBhvr>
                                        <p:cTn id="27" dur="2000" fill="hold"/>
                                        <p:tgtEl>
                                          <p:spTgt spid="10"/>
                                        </p:tgtEl>
                                        <p:attrNameLst>
                                          <p:attrName>r</p:attrName>
                                        </p:attrNameLst>
                                      </p:cBhvr>
                                    </p:animRot>
                                  </p:childTnLst>
                                </p:cTn>
                              </p:par>
                            </p:childTnLst>
                          </p:cTn>
                        </p:par>
                        <p:par>
                          <p:cTn id="28" fill="hold">
                            <p:stCondLst>
                              <p:cond delay="10000"/>
                            </p:stCondLst>
                            <p:childTnLst>
                              <p:par>
                                <p:cTn id="29" presetID="22" presetClass="entr" presetSubtype="8"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10500"/>
                            </p:stCondLst>
                            <p:childTnLst>
                              <p:par>
                                <p:cTn id="33" presetID="8" presetClass="emph" presetSubtype="0" fill="hold" grpId="0" nodeType="afterEffect">
                                  <p:stCondLst>
                                    <p:cond delay="0"/>
                                  </p:stCondLst>
                                  <p:childTnLst>
                                    <p:animRot by="21600000">
                                      <p:cBhvr>
                                        <p:cTn id="34"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19" grpId="0" build="p"/>
      <p:bldP spid="598021" grpId="0" animBg="1"/>
      <p:bldP spid="2" grpId="0" animBg="1"/>
      <p:bldP spid="2" grpId="1" animBg="1"/>
      <p:bldP spid="10" grpId="0" animBg="1"/>
      <p:bldP spid="10" grpId="1"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371600"/>
            <a:ext cx="8534400" cy="4887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362" name="Slide Number Placeholder 5"/>
          <p:cNvSpPr>
            <a:spLocks noGrp="1"/>
          </p:cNvSpPr>
          <p:nvPr>
            <p:ph type="sldNum" sz="quarter" idx="12"/>
          </p:nvPr>
        </p:nvSpPr>
        <p:spPr/>
        <p:txBody>
          <a:bodyPr/>
          <a:lstStyle/>
          <a:p>
            <a:pPr>
              <a:defRPr/>
            </a:pPr>
            <a:fld id="{7680F9CC-F015-491A-8C3E-9B72F82373FB}" type="slidenum">
              <a:rPr lang="en-US" smtClean="0"/>
              <a:pPr>
                <a:defRPr/>
              </a:pPr>
              <a:t>13</a:t>
            </a:fld>
            <a:endParaRPr lang="en-US" smtClean="0"/>
          </a:p>
        </p:txBody>
      </p:sp>
      <p:sp>
        <p:nvSpPr>
          <p:cNvPr id="29699" name="Rectangle 2"/>
          <p:cNvSpPr>
            <a:spLocks noGrp="1" noChangeArrowheads="1"/>
          </p:cNvSpPr>
          <p:nvPr>
            <p:ph type="title"/>
          </p:nvPr>
        </p:nvSpPr>
        <p:spPr/>
        <p:txBody>
          <a:bodyPr/>
          <a:lstStyle/>
          <a:p>
            <a:pPr eaLnBrk="1" hangingPunct="1"/>
            <a:r>
              <a:rPr lang="en-US" dirty="0" smtClean="0"/>
              <a:t>Download and Install Oracle </a:t>
            </a:r>
            <a:r>
              <a:rPr lang="en-US" dirty="0" err="1" smtClean="0">
                <a:solidFill>
                  <a:srgbClr val="C00000"/>
                </a:solidFill>
              </a:rPr>
              <a:t>JDeveloper</a:t>
            </a:r>
            <a:endParaRPr lang="en-US" dirty="0" smtClean="0">
              <a:solidFill>
                <a:srgbClr val="C00000"/>
              </a:solidFill>
            </a:endParaRPr>
          </a:p>
        </p:txBody>
      </p:sp>
      <p:sp>
        <p:nvSpPr>
          <p:cNvPr id="596995" name="Rectangle 3"/>
          <p:cNvSpPr>
            <a:spLocks noGrp="1" noChangeArrowheads="1"/>
          </p:cNvSpPr>
          <p:nvPr>
            <p:ph type="body" idx="1"/>
          </p:nvPr>
        </p:nvSpPr>
        <p:spPr>
          <a:xfrm>
            <a:off x="112713" y="838200"/>
            <a:ext cx="8955087" cy="609600"/>
          </a:xfrm>
        </p:spPr>
        <p:txBody>
          <a:bodyPr/>
          <a:lstStyle/>
          <a:p>
            <a:pPr eaLnBrk="1" hangingPunct="1">
              <a:buFont typeface="Wingdings" pitchFamily="2" charset="2"/>
              <a:buNone/>
            </a:pPr>
            <a:r>
              <a:rPr lang="en-US" sz="2400" dirty="0" smtClean="0">
                <a:hlinkClick r:id="rId4"/>
              </a:rPr>
              <a:t>http://www.oracle.com/technology/software/products/jdev/index.html</a:t>
            </a:r>
            <a:r>
              <a:rPr lang="en-US" sz="2400" dirty="0" smtClean="0"/>
              <a:t> </a:t>
            </a:r>
          </a:p>
        </p:txBody>
      </p:sp>
      <p:sp>
        <p:nvSpPr>
          <p:cNvPr id="10" name="AutoShape 5"/>
          <p:cNvSpPr>
            <a:spLocks noChangeArrowheads="1"/>
          </p:cNvSpPr>
          <p:nvPr/>
        </p:nvSpPr>
        <p:spPr bwMode="auto">
          <a:xfrm rot="16200000">
            <a:off x="1693836" y="5551622"/>
            <a:ext cx="3810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sp>
        <p:nvSpPr>
          <p:cNvPr id="11" name="AutoShape 5"/>
          <p:cNvSpPr>
            <a:spLocks noChangeArrowheads="1"/>
          </p:cNvSpPr>
          <p:nvPr/>
        </p:nvSpPr>
        <p:spPr bwMode="auto">
          <a:xfrm rot="16200000">
            <a:off x="5905500" y="4686300"/>
            <a:ext cx="3810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afterEffect">
                                  <p:stCondLst>
                                    <p:cond delay="0"/>
                                  </p:stCondLst>
                                  <p:childTnLst>
                                    <p:animRot by="21600000">
                                      <p:cBhvr>
                                        <p:cTn id="6" dur="2000" fill="hold"/>
                                        <p:tgtEl>
                                          <p:spTgt spid="596995">
                                            <p:txEl>
                                              <p:pRg st="0" end="0"/>
                                            </p:txEl>
                                          </p:spTgt>
                                        </p:tgtEl>
                                        <p:attrNameLst>
                                          <p:attrName>r</p:attrName>
                                        </p:attrNameLst>
                                      </p:cBhvr>
                                    </p:animRot>
                                  </p:childTnLst>
                                </p:cTn>
                              </p:par>
                            </p:childTnLst>
                          </p:cTn>
                        </p:par>
                        <p:par>
                          <p:cTn id="7" fill="hold">
                            <p:stCondLst>
                              <p:cond delay="2000"/>
                            </p:stCondLst>
                            <p:childTnLst>
                              <p:par>
                                <p:cTn id="8" presetID="42" presetClass="entr" presetSubtype="0" fill="hold" grpId="1"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childTnLst>
                          </p:cTn>
                        </p:par>
                        <p:par>
                          <p:cTn id="13" fill="hold">
                            <p:stCondLst>
                              <p:cond delay="3000"/>
                            </p:stCondLst>
                            <p:childTnLst>
                              <p:par>
                                <p:cTn id="14" presetID="8" presetClass="emph" presetSubtype="0" fill="hold" grpId="0" nodeType="afterEffect">
                                  <p:stCondLst>
                                    <p:cond delay="0"/>
                                  </p:stCondLst>
                                  <p:childTnLst>
                                    <p:animRot by="21600000">
                                      <p:cBhvr>
                                        <p:cTn id="15" dur="2000" fill="hold"/>
                                        <p:tgtEl>
                                          <p:spTgt spid="11"/>
                                        </p:tgtEl>
                                        <p:attrNameLst>
                                          <p:attrName>r</p:attrName>
                                        </p:attrNameLst>
                                      </p:cBhvr>
                                    </p:animRot>
                                  </p:childTnLst>
                                </p:cTn>
                              </p:par>
                            </p:childTnLst>
                          </p:cTn>
                        </p:par>
                        <p:par>
                          <p:cTn id="16" fill="hold">
                            <p:stCondLst>
                              <p:cond delay="5000"/>
                            </p:stCondLst>
                            <p:childTnLst>
                              <p:par>
                                <p:cTn id="17" presetID="42" presetClass="entr" presetSubtype="0" fill="hold" grpId="1"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6000"/>
                            </p:stCondLst>
                            <p:childTnLst>
                              <p:par>
                                <p:cTn id="23" presetID="8" presetClass="emph" presetSubtype="0" fill="hold" grpId="0" nodeType="afterEffect">
                                  <p:stCondLst>
                                    <p:cond delay="0"/>
                                  </p:stCondLst>
                                  <p:childTnLst>
                                    <p:animRot by="21600000">
                                      <p:cBhvr>
                                        <p:cTn id="24" dur="2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995" grpId="0" build="p"/>
      <p:bldP spid="10" grpId="0" animBg="1"/>
      <p:bldP spid="10" grpId="1" animBg="1"/>
      <p:bldP spid="11" grpId="0" animBg="1"/>
      <p:bldP spid="1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p:txBody>
          <a:bodyPr/>
          <a:lstStyle/>
          <a:p>
            <a:pPr>
              <a:defRPr/>
            </a:pPr>
            <a:fld id="{7680F9CC-F015-491A-8C3E-9B72F82373FB}" type="slidenum">
              <a:rPr lang="en-US" smtClean="0"/>
              <a:pPr>
                <a:defRPr/>
              </a:pPr>
              <a:t>14</a:t>
            </a:fld>
            <a:endParaRPr lang="en-US" smtClean="0"/>
          </a:p>
        </p:txBody>
      </p:sp>
      <p:sp>
        <p:nvSpPr>
          <p:cNvPr id="29699" name="Rectangle 2"/>
          <p:cNvSpPr>
            <a:spLocks noGrp="1" noChangeArrowheads="1"/>
          </p:cNvSpPr>
          <p:nvPr>
            <p:ph type="title"/>
          </p:nvPr>
        </p:nvSpPr>
        <p:spPr/>
        <p:txBody>
          <a:bodyPr/>
          <a:lstStyle/>
          <a:p>
            <a:pPr eaLnBrk="1" hangingPunct="1"/>
            <a:r>
              <a:rPr lang="en-US" dirty="0" smtClean="0"/>
              <a:t>Download and Install Oracle </a:t>
            </a:r>
            <a:r>
              <a:rPr lang="en-US" dirty="0" err="1" smtClean="0">
                <a:solidFill>
                  <a:srgbClr val="C00000"/>
                </a:solidFill>
              </a:rPr>
              <a:t>JDeveloper</a:t>
            </a:r>
            <a:endParaRPr lang="en-US" dirty="0" smtClean="0">
              <a:solidFill>
                <a:srgbClr val="C00000"/>
              </a:solidFill>
            </a:endParaRPr>
          </a:p>
        </p:txBody>
      </p:sp>
      <p:sp>
        <p:nvSpPr>
          <p:cNvPr id="596995" name="Rectangle 3"/>
          <p:cNvSpPr>
            <a:spLocks noGrp="1" noChangeArrowheads="1"/>
          </p:cNvSpPr>
          <p:nvPr>
            <p:ph type="body" idx="1"/>
          </p:nvPr>
        </p:nvSpPr>
        <p:spPr>
          <a:xfrm>
            <a:off x="112713" y="838200"/>
            <a:ext cx="8955087" cy="609600"/>
          </a:xfrm>
        </p:spPr>
        <p:txBody>
          <a:bodyPr/>
          <a:lstStyle/>
          <a:p>
            <a:pPr eaLnBrk="1" hangingPunct="1">
              <a:buFont typeface="Wingdings" pitchFamily="2" charset="2"/>
              <a:buNone/>
            </a:pPr>
            <a:r>
              <a:rPr lang="en-US" sz="2400" dirty="0" smtClean="0">
                <a:hlinkClick r:id="rId3"/>
              </a:rPr>
              <a:t>http://www.oracle.com/technology/software/products/jdev/index.html</a:t>
            </a:r>
            <a:r>
              <a:rPr lang="en-US" sz="2400" dirty="0" smtClean="0"/>
              <a:t> </a:t>
            </a:r>
          </a:p>
        </p:txBody>
      </p:sp>
      <p:pic>
        <p:nvPicPr>
          <p:cNvPr id="50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56" y="1600200"/>
            <a:ext cx="8512444" cy="5013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96997" name="AutoShape 5"/>
          <p:cNvSpPr>
            <a:spLocks noChangeArrowheads="1"/>
          </p:cNvSpPr>
          <p:nvPr/>
        </p:nvSpPr>
        <p:spPr bwMode="auto">
          <a:xfrm>
            <a:off x="415225" y="5820383"/>
            <a:ext cx="3810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sp>
        <p:nvSpPr>
          <p:cNvPr id="12" name="AutoShape 5"/>
          <p:cNvSpPr>
            <a:spLocks noChangeArrowheads="1"/>
          </p:cNvSpPr>
          <p:nvPr/>
        </p:nvSpPr>
        <p:spPr bwMode="auto">
          <a:xfrm rot="16200000">
            <a:off x="1789086" y="1823464"/>
            <a:ext cx="1905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139385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8" presetClass="emph" presetSubtype="0" fill="hold" grpId="0" nodeType="afterEffect">
                                  <p:stCondLst>
                                    <p:cond delay="0"/>
                                  </p:stCondLst>
                                  <p:childTnLst>
                                    <p:animRot by="21600000">
                                      <p:cBhvr>
                                        <p:cTn id="12" dur="2000" fill="hold"/>
                                        <p:tgtEl>
                                          <p:spTgt spid="12"/>
                                        </p:tgtEl>
                                        <p:attrNameLst>
                                          <p:attrName>r</p:attrName>
                                        </p:attrNameLst>
                                      </p:cBhvr>
                                    </p:animRot>
                                  </p:childTnLst>
                                </p:cTn>
                              </p:par>
                            </p:childTnLst>
                          </p:cTn>
                        </p:par>
                        <p:par>
                          <p:cTn id="13" fill="hold">
                            <p:stCondLst>
                              <p:cond delay="3000"/>
                            </p:stCondLst>
                            <p:childTnLst>
                              <p:par>
                                <p:cTn id="14" presetID="42" presetClass="entr" presetSubtype="0" fill="hold" grpId="1" nodeType="afterEffect">
                                  <p:stCondLst>
                                    <p:cond delay="0"/>
                                  </p:stCondLst>
                                  <p:childTnLst>
                                    <p:set>
                                      <p:cBhvr>
                                        <p:cTn id="15" dur="1" fill="hold">
                                          <p:stCondLst>
                                            <p:cond delay="0"/>
                                          </p:stCondLst>
                                        </p:cTn>
                                        <p:tgtEl>
                                          <p:spTgt spid="596997"/>
                                        </p:tgtEl>
                                        <p:attrNameLst>
                                          <p:attrName>style.visibility</p:attrName>
                                        </p:attrNameLst>
                                      </p:cBhvr>
                                      <p:to>
                                        <p:strVal val="visible"/>
                                      </p:to>
                                    </p:set>
                                    <p:animEffect transition="in" filter="fade">
                                      <p:cBhvr>
                                        <p:cTn id="16" dur="1000"/>
                                        <p:tgtEl>
                                          <p:spTgt spid="596997"/>
                                        </p:tgtEl>
                                      </p:cBhvr>
                                    </p:animEffect>
                                    <p:anim calcmode="lin" valueType="num">
                                      <p:cBhvr>
                                        <p:cTn id="17" dur="1000" fill="hold"/>
                                        <p:tgtEl>
                                          <p:spTgt spid="596997"/>
                                        </p:tgtEl>
                                        <p:attrNameLst>
                                          <p:attrName>ppt_x</p:attrName>
                                        </p:attrNameLst>
                                      </p:cBhvr>
                                      <p:tavLst>
                                        <p:tav tm="0">
                                          <p:val>
                                            <p:strVal val="#ppt_x"/>
                                          </p:val>
                                        </p:tav>
                                        <p:tav tm="100000">
                                          <p:val>
                                            <p:strVal val="#ppt_x"/>
                                          </p:val>
                                        </p:tav>
                                      </p:tavLst>
                                    </p:anim>
                                    <p:anim calcmode="lin" valueType="num">
                                      <p:cBhvr>
                                        <p:cTn id="18" dur="1000" fill="hold"/>
                                        <p:tgtEl>
                                          <p:spTgt spid="596997"/>
                                        </p:tgtEl>
                                        <p:attrNameLst>
                                          <p:attrName>ppt_y</p:attrName>
                                        </p:attrNameLst>
                                      </p:cBhvr>
                                      <p:tavLst>
                                        <p:tav tm="0">
                                          <p:val>
                                            <p:strVal val="#ppt_y+.1"/>
                                          </p:val>
                                        </p:tav>
                                        <p:tav tm="100000">
                                          <p:val>
                                            <p:strVal val="#ppt_y"/>
                                          </p:val>
                                        </p:tav>
                                      </p:tavLst>
                                    </p:anim>
                                  </p:childTnLst>
                                </p:cTn>
                              </p:par>
                            </p:childTnLst>
                          </p:cTn>
                        </p:par>
                        <p:par>
                          <p:cTn id="19" fill="hold">
                            <p:stCondLst>
                              <p:cond delay="4000"/>
                            </p:stCondLst>
                            <p:childTnLst>
                              <p:par>
                                <p:cTn id="20" presetID="8" presetClass="emph" presetSubtype="0" fill="hold" grpId="0" nodeType="afterEffect">
                                  <p:stCondLst>
                                    <p:cond delay="0"/>
                                  </p:stCondLst>
                                  <p:childTnLst>
                                    <p:animRot by="21600000">
                                      <p:cBhvr>
                                        <p:cTn id="21" dur="2000" fill="hold"/>
                                        <p:tgtEl>
                                          <p:spTgt spid="59699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997" grpId="0" animBg="1"/>
      <p:bldP spid="596997" grpId="1" animBg="1"/>
      <p:bldP spid="12" grpId="0" animBg="1"/>
      <p:bldP spid="1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p:txBody>
          <a:bodyPr/>
          <a:lstStyle/>
          <a:p>
            <a:pPr>
              <a:defRPr/>
            </a:pPr>
            <a:fld id="{01373729-2420-49CA-BC17-E18E81C90F0B}" type="slidenum">
              <a:rPr lang="en-US" smtClean="0"/>
              <a:pPr>
                <a:defRPr/>
              </a:pPr>
              <a:t>15</a:t>
            </a:fld>
            <a:endParaRPr lang="en-US" smtClean="0"/>
          </a:p>
        </p:txBody>
      </p:sp>
      <p:sp>
        <p:nvSpPr>
          <p:cNvPr id="39939" name="Rectangle 2"/>
          <p:cNvSpPr>
            <a:spLocks noGrp="1" noChangeArrowheads="1"/>
          </p:cNvSpPr>
          <p:nvPr>
            <p:ph type="title"/>
          </p:nvPr>
        </p:nvSpPr>
        <p:spPr/>
        <p:txBody>
          <a:bodyPr/>
          <a:lstStyle/>
          <a:p>
            <a:pPr eaLnBrk="1" hangingPunct="1"/>
            <a:r>
              <a:rPr lang="en-US" sz="2800" dirty="0" smtClean="0">
                <a:solidFill>
                  <a:schemeClr val="folHlink"/>
                </a:solidFill>
              </a:rPr>
              <a:t>Steps of Downloading</a:t>
            </a:r>
          </a:p>
        </p:txBody>
      </p:sp>
      <p:sp>
        <p:nvSpPr>
          <p:cNvPr id="5" name="Rectangle 1"/>
          <p:cNvSpPr txBox="1">
            <a:spLocks noChangeArrowheads="1"/>
          </p:cNvSpPr>
          <p:nvPr/>
        </p:nvSpPr>
        <p:spPr bwMode="auto">
          <a:xfrm>
            <a:off x="793750" y="1143000"/>
            <a:ext cx="8234426" cy="53553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Arial" panose="020B0604020202020204" pitchFamily="34" charset="0"/>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800">
                <a:solidFill>
                  <a:schemeClr val="tx1"/>
                </a:solidFill>
                <a:latin typeface="Arial" panose="020B0604020202020204" pitchFamily="34" charset="0"/>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800">
                <a:solidFill>
                  <a:schemeClr val="tx1"/>
                </a:solidFill>
                <a:latin typeface="Arial" panose="020B0604020202020204" pitchFamily="34" charset="0"/>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800">
                <a:solidFill>
                  <a:schemeClr val="tx1"/>
                </a:solidFill>
                <a:latin typeface="Arial" panose="020B0604020202020204" pitchFamily="34" charset="0"/>
              </a:defRPr>
            </a:lvl5pPr>
            <a:lvl6pPr marL="2514600" indent="-228600" algn="l" rtl="0" eaLnBrk="0" fontAlgn="base" hangingPunct="0">
              <a:spcBef>
                <a:spcPct val="0"/>
              </a:spcBef>
              <a:spcAft>
                <a:spcPct val="0"/>
              </a:spcAft>
              <a:buClr>
                <a:schemeClr val="accent1"/>
              </a:buClr>
              <a:buSzPct val="50000"/>
              <a:buFont typeface="Wingdings" pitchFamily="2" charset="2"/>
              <a:buChar char="n"/>
              <a:defRPr sz="2800">
                <a:solidFill>
                  <a:schemeClr val="tx1"/>
                </a:solidFill>
                <a:latin typeface="Arial" panose="020B0604020202020204" pitchFamily="34" charset="0"/>
              </a:defRPr>
            </a:lvl6pPr>
            <a:lvl7pPr marL="2971800" indent="-228600" algn="l" rtl="0" eaLnBrk="0" fontAlgn="base" hangingPunct="0">
              <a:spcBef>
                <a:spcPct val="0"/>
              </a:spcBef>
              <a:spcAft>
                <a:spcPct val="0"/>
              </a:spcAft>
              <a:buClr>
                <a:schemeClr val="accent1"/>
              </a:buClr>
              <a:buSzPct val="50000"/>
              <a:buFont typeface="Wingdings" pitchFamily="2" charset="2"/>
              <a:buChar char="n"/>
              <a:defRPr sz="2800">
                <a:solidFill>
                  <a:schemeClr val="tx1"/>
                </a:solidFill>
                <a:latin typeface="Arial" panose="020B0604020202020204" pitchFamily="34" charset="0"/>
              </a:defRPr>
            </a:lvl7pPr>
            <a:lvl8pPr marL="3429000" indent="-228600" algn="l" rtl="0" eaLnBrk="0" fontAlgn="base" hangingPunct="0">
              <a:spcBef>
                <a:spcPct val="0"/>
              </a:spcBef>
              <a:spcAft>
                <a:spcPct val="0"/>
              </a:spcAft>
              <a:buClr>
                <a:schemeClr val="accent1"/>
              </a:buClr>
              <a:buSzPct val="50000"/>
              <a:buFont typeface="Wingdings" pitchFamily="2" charset="2"/>
              <a:buChar char="n"/>
              <a:defRPr sz="2800">
                <a:solidFill>
                  <a:schemeClr val="tx1"/>
                </a:solidFill>
                <a:latin typeface="Arial" panose="020B0604020202020204" pitchFamily="34" charset="0"/>
              </a:defRPr>
            </a:lvl8pPr>
            <a:lvl9pPr marL="3886200" indent="-228600" algn="l" rtl="0" eaLnBrk="0" fontAlgn="base" hangingPunct="0">
              <a:spcBef>
                <a:spcPct val="0"/>
              </a:spcBef>
              <a:spcAft>
                <a:spcPct val="0"/>
              </a:spcAft>
              <a:buClr>
                <a:schemeClr val="accent1"/>
              </a:buClr>
              <a:buSzPct val="50000"/>
              <a:buFont typeface="Wingdings" pitchFamily="2" charset="2"/>
              <a:buChar char="n"/>
              <a:defRPr sz="2800">
                <a:solidFill>
                  <a:schemeClr val="tx1"/>
                </a:solidFill>
                <a:latin typeface="Arial" panose="020B0604020202020204" pitchFamily="34" charset="0"/>
              </a:defRPr>
            </a:lvl9pPr>
          </a:lstStyle>
          <a:p>
            <a:pPr marL="228600" indent="-228600">
              <a:spcBef>
                <a:spcPct val="0"/>
              </a:spcBef>
              <a:buClrTx/>
              <a:buSzTx/>
              <a:buFontTx/>
              <a:buAutoNum type="arabicPeriod"/>
            </a:pPr>
            <a:r>
              <a:rPr lang="en-US" altLang="en-US" sz="1600" kern="0" dirty="0" smtClean="0">
                <a:solidFill>
                  <a:srgbClr val="222222"/>
                </a:solidFill>
                <a:cs typeface="Arial" panose="020B0604020202020204" pitchFamily="34" charset="0"/>
              </a:rPr>
              <a:t>First, go to this website</a:t>
            </a:r>
          </a:p>
          <a:p>
            <a:pPr marL="233363" indent="-233363">
              <a:spcBef>
                <a:spcPct val="0"/>
              </a:spcBef>
              <a:buClrTx/>
              <a:buSzTx/>
              <a:buNone/>
            </a:pPr>
            <a:r>
              <a:rPr lang="en-US" altLang="en-US" sz="1200" kern="0" dirty="0" smtClean="0">
                <a:solidFill>
                  <a:srgbClr val="1155CC"/>
                </a:solidFill>
                <a:cs typeface="Arial" panose="020B0604020202020204" pitchFamily="34" charset="0"/>
              </a:rPr>
              <a:t>	http://www.oracle.com/technetwork/middleware/soasuite/downloads/index.html?ssSourceSiteId=ocomen</a:t>
            </a:r>
            <a:endParaRPr lang="en-US" altLang="en-US" sz="1200" kern="0" dirty="0" smtClean="0">
              <a:solidFill>
                <a:srgbClr val="222222"/>
              </a:solidFill>
              <a:cs typeface="Arial" panose="020B0604020202020204" pitchFamily="34" charset="0"/>
            </a:endParaRPr>
          </a:p>
          <a:p>
            <a:pPr marL="233363" indent="-233363">
              <a:spcBef>
                <a:spcPct val="0"/>
              </a:spcBef>
              <a:buClrTx/>
              <a:buSzTx/>
              <a:buNone/>
            </a:pPr>
            <a:r>
              <a:rPr lang="en-US" altLang="en-US" sz="1600" kern="0" dirty="0" smtClean="0">
                <a:solidFill>
                  <a:srgbClr val="222222"/>
                </a:solidFill>
                <a:cs typeface="Arial" panose="020B0604020202020204" pitchFamily="34" charset="0"/>
              </a:rPr>
              <a:t>	download :</a:t>
            </a:r>
            <a:endParaRPr lang="en-US" altLang="en-US" sz="1600" kern="0" dirty="0" smtClean="0"/>
          </a:p>
          <a:p>
            <a:pPr marL="628650" lvl="1" indent="-228600">
              <a:spcBef>
                <a:spcPct val="0"/>
              </a:spcBef>
              <a:buClrTx/>
              <a:buSzTx/>
              <a:buFont typeface="+mj-lt"/>
              <a:buAutoNum type="arabicPeriod"/>
            </a:pPr>
            <a:r>
              <a:rPr lang="en-US" altLang="en-US" sz="1600" b="1" kern="0" dirty="0" smtClean="0">
                <a:solidFill>
                  <a:srgbClr val="1F4F82"/>
                </a:solidFill>
                <a:cs typeface="Arial" panose="020B0604020202020204" pitchFamily="34" charset="0"/>
                <a:hlinkClick r:id="rId3"/>
              </a:rPr>
              <a:t>SOA Suite</a:t>
            </a:r>
            <a:r>
              <a:rPr lang="en-US" altLang="en-US" sz="1600" b="1" kern="0" dirty="0" smtClean="0">
                <a:solidFill>
                  <a:srgbClr val="000000"/>
                </a:solidFill>
                <a:cs typeface="Arial" panose="020B0604020202020204" pitchFamily="34" charset="0"/>
              </a:rPr>
              <a:t> 12.2.1 - Part 1 of 2</a:t>
            </a:r>
            <a:endParaRPr lang="en-US" altLang="en-US" sz="1600" kern="0" dirty="0" smtClean="0"/>
          </a:p>
          <a:p>
            <a:pPr marL="628650" lvl="1" indent="-228600">
              <a:spcBef>
                <a:spcPct val="0"/>
              </a:spcBef>
              <a:buClrTx/>
              <a:buSzTx/>
              <a:buFont typeface="+mj-lt"/>
              <a:buAutoNum type="arabicPeriod"/>
            </a:pPr>
            <a:r>
              <a:rPr lang="en-US" altLang="en-US" sz="1600" b="1" kern="0" dirty="0" smtClean="0">
                <a:solidFill>
                  <a:srgbClr val="1F4F82"/>
                </a:solidFill>
                <a:cs typeface="Arial" panose="020B0604020202020204" pitchFamily="34" charset="0"/>
                <a:hlinkClick r:id="rId3"/>
              </a:rPr>
              <a:t>SOA Suite</a:t>
            </a:r>
            <a:r>
              <a:rPr lang="en-US" altLang="en-US" sz="1600" b="1" kern="0" dirty="0" smtClean="0">
                <a:solidFill>
                  <a:srgbClr val="000000"/>
                </a:solidFill>
                <a:cs typeface="Arial" panose="020B0604020202020204" pitchFamily="34" charset="0"/>
              </a:rPr>
              <a:t> 12.2.1 - Part 2 of 2</a:t>
            </a:r>
            <a:endParaRPr lang="en-US" altLang="en-US" sz="1600" kern="0" dirty="0" smtClean="0"/>
          </a:p>
          <a:p>
            <a:pPr marL="233363" indent="-233363">
              <a:spcBef>
                <a:spcPct val="0"/>
              </a:spcBef>
              <a:buClrTx/>
              <a:buSzTx/>
              <a:buNone/>
            </a:pPr>
            <a:r>
              <a:rPr lang="en-US" altLang="en-US" sz="1600" kern="0" dirty="0" smtClean="0">
                <a:solidFill>
                  <a:srgbClr val="000000"/>
                </a:solidFill>
                <a:cs typeface="Arial" panose="020B0604020202020204" pitchFamily="34" charset="0"/>
              </a:rPr>
              <a:t>	Use a folder that's easy to navigate to in </a:t>
            </a:r>
            <a:r>
              <a:rPr lang="en-US" altLang="en-US" sz="1600" kern="0" dirty="0" err="1" smtClean="0">
                <a:solidFill>
                  <a:srgbClr val="000000"/>
                </a:solidFill>
                <a:cs typeface="Arial" panose="020B0604020202020204" pitchFamily="34" charset="0"/>
              </a:rPr>
              <a:t>Powershell</a:t>
            </a:r>
            <a:r>
              <a:rPr lang="en-US" altLang="en-US" sz="1600" kern="0" dirty="0" smtClean="0">
                <a:solidFill>
                  <a:srgbClr val="000000"/>
                </a:solidFill>
                <a:cs typeface="Arial" panose="020B0604020202020204" pitchFamily="34" charset="0"/>
              </a:rPr>
              <a:t>, like Downloads.</a:t>
            </a:r>
            <a:endParaRPr lang="en-US" altLang="en-US" sz="1600" kern="0" dirty="0" smtClean="0"/>
          </a:p>
          <a:p>
            <a:pPr marL="0" indent="0">
              <a:spcBef>
                <a:spcPct val="0"/>
              </a:spcBef>
              <a:buClrTx/>
              <a:buSzTx/>
              <a:buNone/>
            </a:pPr>
            <a:r>
              <a:rPr lang="en-US" altLang="en-US" sz="1600" kern="0" dirty="0" smtClean="0">
                <a:solidFill>
                  <a:srgbClr val="222222"/>
                </a:solidFill>
                <a:cs typeface="Arial" panose="020B0604020202020204" pitchFamily="34" charset="0"/>
              </a:rPr>
              <a:t>2. Important: Extract both .zips into the same folder.</a:t>
            </a:r>
            <a:endParaRPr lang="en-US" altLang="en-US" sz="1600" kern="0" dirty="0" smtClean="0"/>
          </a:p>
          <a:p>
            <a:pPr marL="0" indent="0">
              <a:spcBef>
                <a:spcPct val="0"/>
              </a:spcBef>
              <a:buClrTx/>
              <a:buSzTx/>
              <a:buNone/>
            </a:pPr>
            <a:r>
              <a:rPr lang="en-US" altLang="en-US" sz="1600" kern="0" dirty="0" smtClean="0">
                <a:solidFill>
                  <a:srgbClr val="222222"/>
                </a:solidFill>
                <a:cs typeface="Arial" panose="020B0604020202020204" pitchFamily="34" charset="0"/>
              </a:rPr>
              <a:t>3. Make sure you have JDK 8 installed. If not, download it from here: </a:t>
            </a:r>
          </a:p>
          <a:p>
            <a:pPr marL="233363" indent="-233363">
              <a:spcBef>
                <a:spcPct val="0"/>
              </a:spcBef>
              <a:buClrTx/>
              <a:buSzTx/>
              <a:buFont typeface="Wingdings" pitchFamily="2" charset="2"/>
              <a:buNone/>
            </a:pPr>
            <a:r>
              <a:rPr lang="en-US" altLang="en-US" sz="1600" kern="0" dirty="0" smtClean="0">
                <a:solidFill>
                  <a:srgbClr val="1155CC"/>
                </a:solidFill>
                <a:cs typeface="Arial" panose="020B0604020202020204" pitchFamily="34" charset="0"/>
              </a:rPr>
              <a:t>	http://www.oracle.com/technetwork/java/javase/downloads/jdk8-downloads-2133151.html</a:t>
            </a:r>
            <a:endParaRPr lang="en-US" altLang="en-US" sz="1600" kern="0" dirty="0" smtClean="0"/>
          </a:p>
          <a:p>
            <a:pPr marL="233363" indent="-233363">
              <a:spcBef>
                <a:spcPct val="0"/>
              </a:spcBef>
              <a:buClrTx/>
              <a:buSzTx/>
              <a:buNone/>
            </a:pPr>
            <a:r>
              <a:rPr lang="en-US" altLang="en-US" sz="1600" kern="0" dirty="0" smtClean="0">
                <a:solidFill>
                  <a:srgbClr val="222222"/>
                </a:solidFill>
                <a:cs typeface="Arial" panose="020B0604020202020204" pitchFamily="34" charset="0"/>
              </a:rPr>
              <a:t>4. Now, open Windows </a:t>
            </a:r>
            <a:r>
              <a:rPr lang="en-US" altLang="en-US" sz="1600" kern="0" dirty="0" err="1" smtClean="0">
                <a:solidFill>
                  <a:srgbClr val="222222"/>
                </a:solidFill>
                <a:cs typeface="Arial" panose="020B0604020202020204" pitchFamily="34" charset="0"/>
              </a:rPr>
              <a:t>Powershell</a:t>
            </a:r>
            <a:r>
              <a:rPr lang="en-US" altLang="en-US" sz="1600" kern="0" dirty="0" smtClean="0">
                <a:solidFill>
                  <a:srgbClr val="222222"/>
                </a:solidFill>
                <a:cs typeface="Arial" panose="020B0604020202020204" pitchFamily="34" charset="0"/>
              </a:rPr>
              <a:t> with Administrator privileges. To do this, click the Windows Start button, enter "</a:t>
            </a:r>
            <a:r>
              <a:rPr lang="en-US" altLang="en-US" sz="1600" kern="0" dirty="0" err="1" smtClean="0">
                <a:solidFill>
                  <a:srgbClr val="222222"/>
                </a:solidFill>
                <a:cs typeface="Arial" panose="020B0604020202020204" pitchFamily="34" charset="0"/>
              </a:rPr>
              <a:t>Powershell</a:t>
            </a:r>
            <a:r>
              <a:rPr lang="en-US" altLang="en-US" sz="1600" kern="0" dirty="0" smtClean="0">
                <a:solidFill>
                  <a:srgbClr val="222222"/>
                </a:solidFill>
                <a:cs typeface="Arial" panose="020B0604020202020204" pitchFamily="34" charset="0"/>
              </a:rPr>
              <a:t>" into the search field. Right click on Windows </a:t>
            </a:r>
            <a:r>
              <a:rPr lang="en-US" altLang="en-US" sz="1600" kern="0" dirty="0" err="1" smtClean="0">
                <a:solidFill>
                  <a:srgbClr val="222222"/>
                </a:solidFill>
                <a:cs typeface="Arial" panose="020B0604020202020204" pitchFamily="34" charset="0"/>
              </a:rPr>
              <a:t>Powershell</a:t>
            </a:r>
            <a:r>
              <a:rPr lang="en-US" altLang="en-US" sz="1600" kern="0" dirty="0" smtClean="0">
                <a:solidFill>
                  <a:srgbClr val="222222"/>
                </a:solidFill>
                <a:cs typeface="Arial" panose="020B0604020202020204" pitchFamily="34" charset="0"/>
              </a:rPr>
              <a:t> (x86) and click "Run as Administrator".</a:t>
            </a:r>
          </a:p>
          <a:p>
            <a:pPr marL="233363" indent="-233363">
              <a:spcBef>
                <a:spcPct val="0"/>
              </a:spcBef>
              <a:buClrTx/>
              <a:buSzTx/>
              <a:buNone/>
            </a:pPr>
            <a:r>
              <a:rPr lang="en-US" altLang="en-US" sz="1600" kern="0" dirty="0" smtClean="0">
                <a:solidFill>
                  <a:srgbClr val="222222"/>
                </a:solidFill>
                <a:cs typeface="Arial" panose="020B0604020202020204" pitchFamily="34" charset="0"/>
              </a:rPr>
              <a:t>5. Navigate to C:/Users/YourName/Downloads or wherever you downloaded the files to.</a:t>
            </a:r>
          </a:p>
          <a:p>
            <a:pPr marL="233363" indent="-233363">
              <a:spcBef>
                <a:spcPct val="0"/>
              </a:spcBef>
              <a:buClrTx/>
              <a:buSzTx/>
              <a:buNone/>
            </a:pPr>
            <a:r>
              <a:rPr lang="en-US" altLang="en-US" sz="1600" kern="0" dirty="0" smtClean="0">
                <a:solidFill>
                  <a:srgbClr val="222222"/>
                </a:solidFill>
                <a:cs typeface="Arial" panose="020B0604020202020204" pitchFamily="34" charset="0"/>
              </a:rPr>
              <a:t>6. Now in Windows </a:t>
            </a:r>
            <a:r>
              <a:rPr lang="en-US" altLang="en-US" sz="1600" kern="0" dirty="0" err="1" smtClean="0">
                <a:solidFill>
                  <a:srgbClr val="222222"/>
                </a:solidFill>
                <a:cs typeface="Arial" panose="020B0604020202020204" pitchFamily="34" charset="0"/>
              </a:rPr>
              <a:t>Powershell</a:t>
            </a:r>
            <a:r>
              <a:rPr lang="en-US" altLang="en-US" sz="1600" kern="0" dirty="0" smtClean="0">
                <a:solidFill>
                  <a:srgbClr val="222222"/>
                </a:solidFill>
                <a:cs typeface="Arial" panose="020B0604020202020204" pitchFamily="34" charset="0"/>
              </a:rPr>
              <a:t>, enter C:\Java\jdk1.8.0_74\bin\java.exe -jar .\fmw_12.2.1.0.0_soa_quickstart.jar, or whatever is your path to the actual java.exe in your JDK folder.</a:t>
            </a:r>
            <a:br>
              <a:rPr lang="en-US" altLang="en-US" sz="1600" kern="0" dirty="0" smtClean="0">
                <a:solidFill>
                  <a:srgbClr val="222222"/>
                </a:solidFill>
                <a:cs typeface="Arial" panose="020B0604020202020204" pitchFamily="34" charset="0"/>
              </a:rPr>
            </a:br>
            <a:endParaRPr lang="en-US" altLang="en-US" sz="1600" kern="0" dirty="0">
              <a:solidFill>
                <a:srgbClr val="222222"/>
              </a:solidFill>
              <a:cs typeface="Arial" panose="020B0604020202020204" pitchFamily="34" charset="0"/>
            </a:endParaRPr>
          </a:p>
          <a:p>
            <a:pPr marL="233363" lvl="0" indent="-233363">
              <a:spcBef>
                <a:spcPct val="0"/>
              </a:spcBef>
              <a:buClrTx/>
              <a:buSzTx/>
              <a:buNone/>
            </a:pPr>
            <a:r>
              <a:rPr lang="en-US" altLang="en-US" sz="1600" dirty="0" smtClean="0">
                <a:solidFill>
                  <a:srgbClr val="222222"/>
                </a:solidFill>
                <a:cs typeface="Arial" panose="020B0604020202020204" pitchFamily="34" charset="0"/>
              </a:rPr>
              <a:t>	or, you can use: </a:t>
            </a:r>
            <a:r>
              <a:rPr lang="en-US" altLang="en-US" sz="1600" dirty="0" err="1" smtClean="0">
                <a:solidFill>
                  <a:srgbClr val="222222"/>
                </a:solidFill>
                <a:cs typeface="Arial" panose="020B0604020202020204" pitchFamily="34" charset="0"/>
              </a:rPr>
              <a:t>Powershell</a:t>
            </a:r>
            <a:r>
              <a:rPr lang="en-US" altLang="en-US" sz="1600" dirty="0" smtClean="0">
                <a:solidFill>
                  <a:srgbClr val="222222"/>
                </a:solidFill>
                <a:cs typeface="Arial" panose="020B0604020202020204" pitchFamily="34" charset="0"/>
              </a:rPr>
              <a:t> </a:t>
            </a:r>
            <a:r>
              <a:rPr lang="en-US" altLang="en-US" sz="1600" dirty="0">
                <a:solidFill>
                  <a:srgbClr val="222222"/>
                </a:solidFill>
                <a:cs typeface="Arial" panose="020B0604020202020204" pitchFamily="34" charset="0"/>
              </a:rPr>
              <a:t>with Administrator privileges, navigating to C:/</a:t>
            </a:r>
            <a:r>
              <a:rPr lang="en-US" altLang="en-US" sz="1600" dirty="0" smtClean="0">
                <a:solidFill>
                  <a:srgbClr val="222222"/>
                </a:solidFill>
                <a:cs typeface="Arial" panose="020B0604020202020204" pitchFamily="34" charset="0"/>
              </a:rPr>
              <a:t>Users/YourName/Downloads</a:t>
            </a:r>
            <a:r>
              <a:rPr lang="en-US" altLang="en-US" sz="1600" dirty="0">
                <a:solidFill>
                  <a:srgbClr val="222222"/>
                </a:solidFill>
                <a:cs typeface="Arial" panose="020B0604020202020204" pitchFamily="34" charset="0"/>
              </a:rPr>
              <a:t>, and entering</a:t>
            </a:r>
            <a:r>
              <a:rPr lang="en-US" altLang="en-US" sz="1600" dirty="0" smtClean="0">
                <a:solidFill>
                  <a:srgbClr val="222222"/>
                </a:solidFill>
                <a:cs typeface="Arial" panose="020B0604020202020204" pitchFamily="34" charset="0"/>
              </a:rPr>
              <a:t>:</a:t>
            </a:r>
            <a:r>
              <a:rPr lang="en-US" altLang="en-US" sz="4000" dirty="0"/>
              <a:t/>
            </a:r>
            <a:br>
              <a:rPr lang="en-US" altLang="en-US" sz="4000" dirty="0"/>
            </a:br>
            <a:r>
              <a:rPr lang="en-US" altLang="en-US" sz="1600" dirty="0">
                <a:solidFill>
                  <a:srgbClr val="222222"/>
                </a:solidFill>
                <a:cs typeface="Arial" panose="020B0604020202020204" pitchFamily="34" charset="0"/>
              </a:rPr>
              <a:t>C:\Program Files\Java\jdk1.8.0_74\bin\java.exe -jar .\</a:t>
            </a:r>
            <a:r>
              <a:rPr lang="en-US" altLang="en-US" sz="1600" dirty="0" smtClean="0">
                <a:solidFill>
                  <a:srgbClr val="222222"/>
                </a:solidFill>
                <a:cs typeface="Arial" panose="020B0604020202020204" pitchFamily="34" charset="0"/>
              </a:rPr>
              <a:t>fmw_12.2.1.0.0_soa_quickstart.jar</a:t>
            </a:r>
          </a:p>
          <a:p>
            <a:pPr marL="233363" indent="-233363">
              <a:spcBef>
                <a:spcPct val="0"/>
              </a:spcBef>
              <a:buClrTx/>
              <a:buSzTx/>
              <a:buNone/>
            </a:pPr>
            <a:r>
              <a:rPr lang="en-US" altLang="en-US" sz="1600" kern="0" dirty="0">
                <a:solidFill>
                  <a:srgbClr val="222222"/>
                </a:solidFill>
                <a:cs typeface="Arial" panose="020B0604020202020204" pitchFamily="34" charset="0"/>
              </a:rPr>
              <a:t>The installer should run with no problem</a:t>
            </a:r>
            <a:r>
              <a:rPr lang="en-US" altLang="en-US" sz="1600" kern="0" dirty="0" smtClean="0">
                <a:solidFill>
                  <a:srgbClr val="222222"/>
                </a:solidFill>
                <a:cs typeface="Arial" panose="020B0604020202020204" pitchFamily="34" charset="0"/>
              </a:rPr>
              <a:t>.</a:t>
            </a:r>
            <a:endParaRPr lang="en-US" altLang="en-US" sz="1600" kern="0" dirty="0">
              <a:solidFill>
                <a:srgbClr val="222222"/>
              </a:solidFill>
              <a:cs typeface="Arial" panose="020B0604020202020204" pitchFamily="34" charset="0"/>
            </a:endParaRPr>
          </a:p>
        </p:txBody>
      </p:sp>
    </p:spTree>
    <p:extLst>
      <p:ext uri="{BB962C8B-B14F-4D97-AF65-F5344CB8AC3E}">
        <p14:creationId xmlns:p14="http://schemas.microsoft.com/office/powerpoint/2010/main" val="36966772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p:txBody>
          <a:bodyPr/>
          <a:lstStyle/>
          <a:p>
            <a:pPr>
              <a:defRPr/>
            </a:pPr>
            <a:fld id="{64EB46EB-C904-49A4-9268-6BCE6623BCA0}" type="slidenum">
              <a:rPr lang="en-US" smtClean="0"/>
              <a:pPr>
                <a:defRPr/>
              </a:pPr>
              <a:t>16</a:t>
            </a:fld>
            <a:endParaRPr lang="en-US" smtClean="0"/>
          </a:p>
        </p:txBody>
      </p:sp>
      <p:sp>
        <p:nvSpPr>
          <p:cNvPr id="30723" name="Rectangle 2"/>
          <p:cNvSpPr>
            <a:spLocks noGrp="1" noChangeArrowheads="1"/>
          </p:cNvSpPr>
          <p:nvPr>
            <p:ph type="title"/>
          </p:nvPr>
        </p:nvSpPr>
        <p:spPr>
          <a:xfrm>
            <a:off x="1447800" y="76200"/>
            <a:ext cx="7620000" cy="623888"/>
          </a:xfrm>
        </p:spPr>
        <p:txBody>
          <a:bodyPr/>
          <a:lstStyle/>
          <a:p>
            <a:pPr eaLnBrk="1" hangingPunct="1"/>
            <a:r>
              <a:rPr lang="en-US" smtClean="0"/>
              <a:t>Using JDeveloper</a:t>
            </a:r>
          </a:p>
        </p:txBody>
      </p:sp>
      <p:pic>
        <p:nvPicPr>
          <p:cNvPr id="59904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0650" y="685800"/>
            <a:ext cx="775335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438400"/>
            <a:ext cx="2214282"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9046" name="AutoShape 6"/>
          <p:cNvSpPr>
            <a:spLocks noChangeArrowheads="1"/>
          </p:cNvSpPr>
          <p:nvPr/>
        </p:nvSpPr>
        <p:spPr bwMode="auto">
          <a:xfrm>
            <a:off x="1809750" y="5943600"/>
            <a:ext cx="342900" cy="381000"/>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599047" name="AutoShape 7"/>
          <p:cNvSpPr>
            <a:spLocks noChangeArrowheads="1"/>
          </p:cNvSpPr>
          <p:nvPr/>
        </p:nvSpPr>
        <p:spPr bwMode="auto">
          <a:xfrm>
            <a:off x="5657850" y="3429000"/>
            <a:ext cx="3810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sp>
        <p:nvSpPr>
          <p:cNvPr id="599048" name="AutoShape 8"/>
          <p:cNvSpPr>
            <a:spLocks noChangeArrowheads="1"/>
          </p:cNvSpPr>
          <p:nvPr/>
        </p:nvSpPr>
        <p:spPr bwMode="auto">
          <a:xfrm>
            <a:off x="5657850" y="3733800"/>
            <a:ext cx="3810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afterEffect">
                                  <p:stCondLst>
                                    <p:cond delay="0"/>
                                  </p:stCondLst>
                                  <p:childTnLst>
                                    <p:animRot by="21600000">
                                      <p:cBhvr>
                                        <p:cTn id="6" dur="2000" fill="hold"/>
                                        <p:tgtEl>
                                          <p:spTgt spid="599046"/>
                                        </p:tgtEl>
                                        <p:attrNameLst>
                                          <p:attrName>r</p:attrName>
                                        </p:attrNameLst>
                                      </p:cBhvr>
                                    </p:animRot>
                                  </p:childTnLst>
                                </p:cTn>
                              </p:par>
                            </p:childTnLst>
                          </p:cTn>
                        </p:par>
                        <p:par>
                          <p:cTn id="7" fill="hold" nodeType="afterGroup">
                            <p:stCondLst>
                              <p:cond delay="2000"/>
                            </p:stCondLst>
                            <p:childTnLst>
                              <p:par>
                                <p:cTn id="8" presetID="22" presetClass="entr" presetSubtype="8" fill="hold" nodeType="afterEffect">
                                  <p:stCondLst>
                                    <p:cond delay="0"/>
                                  </p:stCondLst>
                                  <p:childTnLst>
                                    <p:set>
                                      <p:cBhvr>
                                        <p:cTn id="9" dur="1" fill="hold">
                                          <p:stCondLst>
                                            <p:cond delay="0"/>
                                          </p:stCondLst>
                                        </p:cTn>
                                        <p:tgtEl>
                                          <p:spTgt spid="599045"/>
                                        </p:tgtEl>
                                        <p:attrNameLst>
                                          <p:attrName>style.visibility</p:attrName>
                                        </p:attrNameLst>
                                      </p:cBhvr>
                                      <p:to>
                                        <p:strVal val="visible"/>
                                      </p:to>
                                    </p:set>
                                    <p:animEffect transition="in" filter="wipe(left)">
                                      <p:cBhvr>
                                        <p:cTn id="10" dur="500"/>
                                        <p:tgtEl>
                                          <p:spTgt spid="599045"/>
                                        </p:tgtEl>
                                      </p:cBhvr>
                                    </p:animEffect>
                                  </p:childTnLst>
                                </p:cTn>
                              </p:par>
                            </p:childTnLst>
                          </p:cTn>
                        </p:par>
                        <p:par>
                          <p:cTn id="11" fill="hold" nodeType="afterGroup">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599047"/>
                                        </p:tgtEl>
                                        <p:attrNameLst>
                                          <p:attrName>style.visibility</p:attrName>
                                        </p:attrNameLst>
                                      </p:cBhvr>
                                      <p:to>
                                        <p:strVal val="visible"/>
                                      </p:to>
                                    </p:set>
                                    <p:animEffect transition="in" filter="fade">
                                      <p:cBhvr>
                                        <p:cTn id="14" dur="2000"/>
                                        <p:tgtEl>
                                          <p:spTgt spid="59904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99048"/>
                                        </p:tgtEl>
                                        <p:attrNameLst>
                                          <p:attrName>style.visibility</p:attrName>
                                        </p:attrNameLst>
                                      </p:cBhvr>
                                      <p:to>
                                        <p:strVal val="visible"/>
                                      </p:to>
                                    </p:set>
                                    <p:animEffect transition="in" filter="fade">
                                      <p:cBhvr>
                                        <p:cTn id="17" dur="2000"/>
                                        <p:tgtEl>
                                          <p:spTgt spid="599048"/>
                                        </p:tgtEl>
                                      </p:cBhvr>
                                    </p:animEffect>
                                  </p:childTnLst>
                                </p:cTn>
                              </p:par>
                            </p:childTnLst>
                          </p:cTn>
                        </p:par>
                        <p:par>
                          <p:cTn id="18" fill="hold" nodeType="afterGroup">
                            <p:stCondLst>
                              <p:cond delay="4500"/>
                            </p:stCondLst>
                            <p:childTnLst>
                              <p:par>
                                <p:cTn id="19" presetID="8" presetClass="emph" presetSubtype="0" fill="hold" grpId="1" nodeType="afterEffect">
                                  <p:stCondLst>
                                    <p:cond delay="0"/>
                                  </p:stCondLst>
                                  <p:childTnLst>
                                    <p:animRot by="21600000">
                                      <p:cBhvr>
                                        <p:cTn id="20" dur="2000" fill="hold"/>
                                        <p:tgtEl>
                                          <p:spTgt spid="599047"/>
                                        </p:tgtEl>
                                        <p:attrNameLst>
                                          <p:attrName>r</p:attrName>
                                        </p:attrNameLst>
                                      </p:cBhvr>
                                    </p:animRot>
                                  </p:childTnLst>
                                </p:cTn>
                              </p:par>
                            </p:childTnLst>
                          </p:cTn>
                        </p:par>
                        <p:par>
                          <p:cTn id="21" fill="hold" nodeType="afterGroup">
                            <p:stCondLst>
                              <p:cond delay="6500"/>
                            </p:stCondLst>
                            <p:childTnLst>
                              <p:par>
                                <p:cTn id="22" presetID="8" presetClass="emph" presetSubtype="0" fill="hold" grpId="1" nodeType="afterEffect">
                                  <p:stCondLst>
                                    <p:cond delay="0"/>
                                  </p:stCondLst>
                                  <p:childTnLst>
                                    <p:animRot by="21600000">
                                      <p:cBhvr>
                                        <p:cTn id="23" dur="2000" fill="hold"/>
                                        <p:tgtEl>
                                          <p:spTgt spid="5990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046" grpId="0" animBg="1"/>
      <p:bldP spid="599047" grpId="0" animBg="1"/>
      <p:bldP spid="599047" grpId="1" animBg="1"/>
      <p:bldP spid="599048" grpId="0" animBg="1"/>
      <p:bldP spid="59904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p:txBody>
          <a:bodyPr/>
          <a:lstStyle/>
          <a:p>
            <a:pPr>
              <a:defRPr/>
            </a:pPr>
            <a:fld id="{F7F63DCD-05F3-4CE4-A60C-2DB116818A37}" type="slidenum">
              <a:rPr lang="en-US" smtClean="0"/>
              <a:pPr>
                <a:defRPr/>
              </a:pPr>
              <a:t>17</a:t>
            </a:fld>
            <a:endParaRPr lang="en-US" smtClean="0"/>
          </a:p>
        </p:txBody>
      </p:sp>
      <p:sp>
        <p:nvSpPr>
          <p:cNvPr id="31747" name="Rectangle 2"/>
          <p:cNvSpPr>
            <a:spLocks noGrp="1" noChangeArrowheads="1"/>
          </p:cNvSpPr>
          <p:nvPr>
            <p:ph type="title"/>
          </p:nvPr>
        </p:nvSpPr>
        <p:spPr/>
        <p:txBody>
          <a:bodyPr/>
          <a:lstStyle/>
          <a:p>
            <a:pPr eaLnBrk="1" hangingPunct="1"/>
            <a:r>
              <a:rPr lang="en-US" smtClean="0"/>
              <a:t>Create a New Application</a:t>
            </a:r>
          </a:p>
        </p:txBody>
      </p:sp>
      <p:pic>
        <p:nvPicPr>
          <p:cNvPr id="317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832" y="1047750"/>
            <a:ext cx="7672367" cy="548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9829" name="AutoShape 5"/>
          <p:cNvSpPr>
            <a:spLocks noChangeArrowheads="1"/>
          </p:cNvSpPr>
          <p:nvPr/>
        </p:nvSpPr>
        <p:spPr bwMode="auto">
          <a:xfrm>
            <a:off x="6019800" y="6131625"/>
            <a:ext cx="3810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afterEffect">
                                  <p:stCondLst>
                                    <p:cond delay="0"/>
                                  </p:stCondLst>
                                  <p:childTnLst>
                                    <p:animRot by="21600000">
                                      <p:cBhvr>
                                        <p:cTn id="6" dur="2000" fill="hold"/>
                                        <p:tgtEl>
                                          <p:spTgt spid="5898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809625"/>
            <a:ext cx="5038725" cy="406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434" name="Slide Number Placeholder 5"/>
          <p:cNvSpPr>
            <a:spLocks noGrp="1"/>
          </p:cNvSpPr>
          <p:nvPr>
            <p:ph type="sldNum" sz="quarter" idx="12"/>
          </p:nvPr>
        </p:nvSpPr>
        <p:spPr/>
        <p:txBody>
          <a:bodyPr/>
          <a:lstStyle/>
          <a:p>
            <a:pPr>
              <a:defRPr/>
            </a:pPr>
            <a:fld id="{5B5684E2-AF11-42ED-9A6E-4C16B4603A96}" type="slidenum">
              <a:rPr lang="en-US" smtClean="0"/>
              <a:pPr>
                <a:defRPr/>
              </a:pPr>
              <a:t>18</a:t>
            </a:fld>
            <a:endParaRPr lang="en-US" smtClean="0"/>
          </a:p>
        </p:txBody>
      </p:sp>
      <p:sp>
        <p:nvSpPr>
          <p:cNvPr id="32771" name="Rectangle 2"/>
          <p:cNvSpPr>
            <a:spLocks noGrp="1" noChangeArrowheads="1"/>
          </p:cNvSpPr>
          <p:nvPr>
            <p:ph type="title"/>
          </p:nvPr>
        </p:nvSpPr>
        <p:spPr/>
        <p:txBody>
          <a:bodyPr/>
          <a:lstStyle/>
          <a:p>
            <a:pPr eaLnBrk="1" hangingPunct="1"/>
            <a:r>
              <a:rPr lang="en-US" smtClean="0"/>
              <a:t>Create an Application and Project</a:t>
            </a:r>
          </a:p>
        </p:txBody>
      </p:sp>
      <p:sp>
        <p:nvSpPr>
          <p:cNvPr id="588806" name="AutoShape 6"/>
          <p:cNvSpPr>
            <a:spLocks noChangeArrowheads="1"/>
          </p:cNvSpPr>
          <p:nvPr/>
        </p:nvSpPr>
        <p:spPr bwMode="auto">
          <a:xfrm>
            <a:off x="1600200" y="1752600"/>
            <a:ext cx="3810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sp>
        <p:nvSpPr>
          <p:cNvPr id="588807" name="AutoShape 7"/>
          <p:cNvSpPr>
            <a:spLocks noChangeArrowheads="1"/>
          </p:cNvSpPr>
          <p:nvPr/>
        </p:nvSpPr>
        <p:spPr bwMode="auto">
          <a:xfrm>
            <a:off x="1600200" y="2286000"/>
            <a:ext cx="3810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sp>
        <p:nvSpPr>
          <p:cNvPr id="588808" name="AutoShape 8"/>
          <p:cNvSpPr>
            <a:spLocks noChangeArrowheads="1"/>
          </p:cNvSpPr>
          <p:nvPr/>
        </p:nvSpPr>
        <p:spPr bwMode="auto">
          <a:xfrm>
            <a:off x="4800600" y="4495800"/>
            <a:ext cx="3810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pic>
        <p:nvPicPr>
          <p:cNvPr id="491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5987" y="5048250"/>
            <a:ext cx="4629150" cy="173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afterEffect">
                                  <p:stCondLst>
                                    <p:cond delay="0"/>
                                  </p:stCondLst>
                                  <p:childTnLst>
                                    <p:animRot by="21600000">
                                      <p:cBhvr>
                                        <p:cTn id="6" dur="2000" fill="hold"/>
                                        <p:tgtEl>
                                          <p:spTgt spid="588806"/>
                                        </p:tgtEl>
                                        <p:attrNameLst>
                                          <p:attrName>r</p:attrName>
                                        </p:attrNameLst>
                                      </p:cBhvr>
                                    </p:animRot>
                                  </p:childTnLst>
                                </p:cTn>
                              </p:par>
                            </p:childTnLst>
                          </p:cTn>
                        </p:par>
                        <p:par>
                          <p:cTn id="7" fill="hold" nodeType="afterGroup">
                            <p:stCondLst>
                              <p:cond delay="2000"/>
                            </p:stCondLst>
                            <p:childTnLst>
                              <p:par>
                                <p:cTn id="8" presetID="8" presetClass="emph" presetSubtype="0" fill="hold" grpId="0" nodeType="afterEffect">
                                  <p:stCondLst>
                                    <p:cond delay="0"/>
                                  </p:stCondLst>
                                  <p:childTnLst>
                                    <p:animRot by="21600000">
                                      <p:cBhvr>
                                        <p:cTn id="9" dur="2000" fill="hold"/>
                                        <p:tgtEl>
                                          <p:spTgt spid="588807"/>
                                        </p:tgtEl>
                                        <p:attrNameLst>
                                          <p:attrName>r</p:attrName>
                                        </p:attrNameLst>
                                      </p:cBhvr>
                                    </p:animRot>
                                  </p:childTnLst>
                                </p:cTn>
                              </p:par>
                            </p:childTnLst>
                          </p:cTn>
                        </p:par>
                        <p:par>
                          <p:cTn id="10" fill="hold" nodeType="afterGroup">
                            <p:stCondLst>
                              <p:cond delay="4000"/>
                            </p:stCondLst>
                            <p:childTnLst>
                              <p:par>
                                <p:cTn id="11" presetID="8" presetClass="emph" presetSubtype="0" fill="hold" grpId="0" nodeType="afterEffect">
                                  <p:stCondLst>
                                    <p:cond delay="0"/>
                                  </p:stCondLst>
                                  <p:childTnLst>
                                    <p:animRot by="21600000">
                                      <p:cBhvr>
                                        <p:cTn id="12" dur="2000" fill="hold"/>
                                        <p:tgtEl>
                                          <p:spTgt spid="58880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8806" grpId="0" animBg="1"/>
      <p:bldP spid="588807" grpId="0" animBg="1"/>
      <p:bldP spid="58880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p:txBody>
          <a:bodyPr/>
          <a:lstStyle/>
          <a:p>
            <a:pPr>
              <a:defRPr/>
            </a:pPr>
            <a:fld id="{DEE54D1D-D2F4-4182-BC7D-CE97F6611D62}" type="slidenum">
              <a:rPr lang="en-US" smtClean="0"/>
              <a:pPr>
                <a:defRPr/>
              </a:pPr>
              <a:t>19</a:t>
            </a:fld>
            <a:endParaRPr lang="en-US" smtClean="0"/>
          </a:p>
        </p:txBody>
      </p:sp>
      <p:sp>
        <p:nvSpPr>
          <p:cNvPr id="33795" name="Rectangle 2"/>
          <p:cNvSpPr>
            <a:spLocks noGrp="1" noChangeArrowheads="1"/>
          </p:cNvSpPr>
          <p:nvPr>
            <p:ph type="title"/>
          </p:nvPr>
        </p:nvSpPr>
        <p:spPr>
          <a:xfrm>
            <a:off x="1447800" y="-76200"/>
            <a:ext cx="7620000" cy="914400"/>
          </a:xfrm>
        </p:spPr>
        <p:txBody>
          <a:bodyPr/>
          <a:lstStyle/>
          <a:p>
            <a:pPr eaLnBrk="1" hangingPunct="1"/>
            <a:r>
              <a:rPr lang="en-US" sz="2800" dirty="0" smtClean="0"/>
              <a:t>Open an Existing Project in the Folder installed with Oracle Process Manager as Example</a:t>
            </a:r>
          </a:p>
        </p:txBody>
      </p:sp>
      <p:pic>
        <p:nvPicPr>
          <p:cNvPr id="3379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990600"/>
            <a:ext cx="7696200" cy="57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0853" name="AutoShape 5"/>
          <p:cNvSpPr>
            <a:spLocks noChangeArrowheads="1"/>
          </p:cNvSpPr>
          <p:nvPr/>
        </p:nvSpPr>
        <p:spPr bwMode="auto">
          <a:xfrm>
            <a:off x="3733800" y="4724400"/>
            <a:ext cx="342900" cy="381000"/>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590854" name="AutoShape 6"/>
          <p:cNvSpPr>
            <a:spLocks noChangeArrowheads="1"/>
          </p:cNvSpPr>
          <p:nvPr/>
        </p:nvSpPr>
        <p:spPr bwMode="auto">
          <a:xfrm>
            <a:off x="5791200" y="1524000"/>
            <a:ext cx="342900" cy="381000"/>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afterEffect">
                                  <p:stCondLst>
                                    <p:cond delay="0"/>
                                  </p:stCondLst>
                                  <p:childTnLst>
                                    <p:animRot by="21600000">
                                      <p:cBhvr>
                                        <p:cTn id="6" dur="2000" fill="hold"/>
                                        <p:tgtEl>
                                          <p:spTgt spid="590854"/>
                                        </p:tgtEl>
                                        <p:attrNameLst>
                                          <p:attrName>r</p:attrName>
                                        </p:attrNameLst>
                                      </p:cBhvr>
                                    </p:animRot>
                                  </p:childTnLst>
                                </p:cTn>
                              </p:par>
                            </p:childTnLst>
                          </p:cTn>
                        </p:par>
                        <p:par>
                          <p:cTn id="7" fill="hold" nodeType="afterGroup">
                            <p:stCondLst>
                              <p:cond delay="2000"/>
                            </p:stCondLst>
                            <p:childTnLst>
                              <p:par>
                                <p:cTn id="8" presetID="8" presetClass="emph" presetSubtype="0" fill="hold" grpId="0" nodeType="afterEffect">
                                  <p:stCondLst>
                                    <p:cond delay="0"/>
                                  </p:stCondLst>
                                  <p:childTnLst>
                                    <p:animRot by="21600000">
                                      <p:cBhvr>
                                        <p:cTn id="9" dur="2000" fill="hold"/>
                                        <p:tgtEl>
                                          <p:spTgt spid="59085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853" grpId="0" animBg="1"/>
      <p:bldP spid="59085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p:txBody>
          <a:bodyPr/>
          <a:lstStyle/>
          <a:p>
            <a:pPr>
              <a:defRPr/>
            </a:pPr>
            <a:fld id="{7B4F1BC2-38B2-4DA0-8FAF-C280FB26AC61}" type="slidenum">
              <a:rPr lang="en-US" smtClean="0"/>
              <a:pPr>
                <a:defRPr/>
              </a:pPr>
              <a:t>2</a:t>
            </a:fld>
            <a:endParaRPr lang="en-US" smtClean="0"/>
          </a:p>
        </p:txBody>
      </p:sp>
      <p:sp>
        <p:nvSpPr>
          <p:cNvPr id="19459" name="Rectangle 2"/>
          <p:cNvSpPr>
            <a:spLocks noGrp="1" noChangeArrowheads="1"/>
          </p:cNvSpPr>
          <p:nvPr>
            <p:ph type="title"/>
          </p:nvPr>
        </p:nvSpPr>
        <p:spPr>
          <a:xfrm>
            <a:off x="1143000" y="152400"/>
            <a:ext cx="7924800" cy="623888"/>
          </a:xfrm>
        </p:spPr>
        <p:txBody>
          <a:bodyPr/>
          <a:lstStyle/>
          <a:p>
            <a:pPr eaLnBrk="1" hangingPunct="1"/>
            <a:r>
              <a:rPr lang="en-US" sz="3600" dirty="0" smtClean="0"/>
              <a:t>Lecture Outline</a:t>
            </a:r>
          </a:p>
        </p:txBody>
      </p:sp>
      <p:sp>
        <p:nvSpPr>
          <p:cNvPr id="19460" name="Rectangle 13"/>
          <p:cNvSpPr>
            <a:spLocks noChangeArrowheads="1"/>
          </p:cNvSpPr>
          <p:nvPr/>
        </p:nvSpPr>
        <p:spPr bwMode="auto">
          <a:xfrm>
            <a:off x="533400" y="3810000"/>
            <a:ext cx="5715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40000"/>
              </a:lnSpc>
              <a:spcBef>
                <a:spcPct val="20000"/>
              </a:spcBef>
              <a:buClr>
                <a:schemeClr val="folHlink"/>
              </a:buClr>
              <a:buSzPct val="60000"/>
              <a:buFont typeface="Wingdings" pitchFamily="2" charset="2"/>
              <a:buChar char="n"/>
            </a:pPr>
            <a:endParaRPr lang="en-US" sz="2800"/>
          </a:p>
        </p:txBody>
      </p:sp>
      <p:sp>
        <p:nvSpPr>
          <p:cNvPr id="266260" name="Rectangle 20"/>
          <p:cNvSpPr>
            <a:spLocks noChangeArrowheads="1"/>
          </p:cNvSpPr>
          <p:nvPr/>
        </p:nvSpPr>
        <p:spPr bwMode="auto">
          <a:xfrm>
            <a:off x="609600" y="1600200"/>
            <a:ext cx="8382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spcBef>
                <a:spcPct val="20000"/>
              </a:spcBef>
              <a:buClr>
                <a:schemeClr val="folHlink"/>
              </a:buClr>
              <a:buSzPct val="60000"/>
              <a:buFont typeface="Wingdings" pitchFamily="2" charset="2"/>
              <a:buChar char="n"/>
            </a:pPr>
            <a:r>
              <a:rPr lang="en-US" sz="2800" b="1" dirty="0" smtClean="0">
                <a:solidFill>
                  <a:srgbClr val="990000"/>
                </a:solidFill>
              </a:rPr>
              <a:t>BPEL Development Frameworks</a:t>
            </a:r>
          </a:p>
          <a:p>
            <a:pPr marL="914400" lvl="1" indent="-457200">
              <a:spcBef>
                <a:spcPct val="20000"/>
              </a:spcBef>
              <a:buClr>
                <a:srgbClr val="C00000"/>
              </a:buClr>
              <a:buSzPct val="60000"/>
              <a:buFont typeface="Wingdings" pitchFamily="2" charset="2"/>
              <a:buChar char="Ø"/>
            </a:pPr>
            <a:r>
              <a:rPr lang="en-US" sz="2400" dirty="0" smtClean="0">
                <a:solidFill>
                  <a:srgbClr val="990000"/>
                </a:solidFill>
              </a:rPr>
              <a:t>Oracle </a:t>
            </a:r>
            <a:r>
              <a:rPr lang="en-US" sz="2400" dirty="0">
                <a:solidFill>
                  <a:srgbClr val="990000"/>
                </a:solidFill>
              </a:rPr>
              <a:t>SOA Suite: BPEL Process </a:t>
            </a:r>
            <a:r>
              <a:rPr lang="en-US" sz="2400" dirty="0" smtClean="0">
                <a:solidFill>
                  <a:srgbClr val="990000"/>
                </a:solidFill>
              </a:rPr>
              <a:t>Manager </a:t>
            </a:r>
            <a:r>
              <a:rPr lang="en-US" sz="2400" dirty="0">
                <a:solidFill>
                  <a:srgbClr val="990000"/>
                </a:solidFill>
              </a:rPr>
              <a:t>and </a:t>
            </a:r>
            <a:br>
              <a:rPr lang="en-US" sz="2400" dirty="0">
                <a:solidFill>
                  <a:srgbClr val="990000"/>
                </a:solidFill>
              </a:rPr>
            </a:br>
            <a:r>
              <a:rPr lang="en-US" sz="2400" dirty="0" err="1" smtClean="0">
                <a:solidFill>
                  <a:srgbClr val="990000"/>
                </a:solidFill>
              </a:rPr>
              <a:t>JDeveloper</a:t>
            </a:r>
            <a:r>
              <a:rPr lang="en-US" sz="2400" dirty="0" smtClean="0">
                <a:solidFill>
                  <a:srgbClr val="990000"/>
                </a:solidFill>
              </a:rPr>
              <a:t> </a:t>
            </a:r>
            <a:r>
              <a:rPr lang="en-US" sz="2400" dirty="0">
                <a:solidFill>
                  <a:srgbClr val="990000"/>
                </a:solidFill>
              </a:rPr>
              <a:t>Designer</a:t>
            </a:r>
            <a:endParaRPr lang="en-US" sz="2400" dirty="0"/>
          </a:p>
          <a:p>
            <a:pPr marL="909638" lvl="1">
              <a:spcBef>
                <a:spcPct val="20000"/>
              </a:spcBef>
              <a:buClr>
                <a:srgbClr val="C00000"/>
              </a:buClr>
              <a:buSzPct val="60000"/>
            </a:pPr>
            <a:r>
              <a:rPr lang="en-US" dirty="0" smtClean="0"/>
              <a:t>http</a:t>
            </a:r>
            <a:r>
              <a:rPr lang="en-US" dirty="0"/>
              <a:t>://www.oracle.com/technology/software/tech/webservices/index.html</a:t>
            </a:r>
            <a:br>
              <a:rPr lang="en-US" dirty="0"/>
            </a:br>
            <a:r>
              <a:rPr lang="en-US" dirty="0"/>
              <a:t>http://www.oracle.com/technology/software/products/jdev/index.html</a:t>
            </a:r>
            <a:br>
              <a:rPr lang="en-US" dirty="0"/>
            </a:br>
            <a:r>
              <a:rPr lang="en-US" dirty="0"/>
              <a:t>http://www.oracle.com/technetwork/articles/soa/index-095969.html</a:t>
            </a:r>
          </a:p>
          <a:p>
            <a:pPr marL="457200" indent="-457200">
              <a:spcBef>
                <a:spcPct val="20000"/>
              </a:spcBef>
              <a:buClr>
                <a:schemeClr val="folHlink"/>
              </a:buClr>
              <a:buSzPct val="60000"/>
              <a:buFont typeface="Wingdings" pitchFamily="2" charset="2"/>
              <a:buChar char="n"/>
            </a:pPr>
            <a:r>
              <a:rPr lang="en-US" sz="2400" dirty="0"/>
              <a:t>BPMN and BPMN Development Frameworks</a:t>
            </a:r>
          </a:p>
          <a:p>
            <a:pPr lvl="1">
              <a:spcBef>
                <a:spcPct val="20000"/>
              </a:spcBef>
              <a:buClr>
                <a:srgbClr val="C00000"/>
              </a:buClr>
              <a:buSzPct val="60000"/>
            </a:pPr>
            <a:r>
              <a:rPr lang="en-US" sz="2400" dirty="0"/>
              <a:t>	 </a:t>
            </a:r>
            <a:r>
              <a:rPr lang="en-US" sz="1100" dirty="0"/>
              <a:t>http://www.oracle.com/technetwork/middleware/soasuite/documentation/oracle-bpm-modeling-guide-ps4fp-487996.pdf</a:t>
            </a:r>
            <a:endParaRPr lang="en-US" sz="1100" dirty="0" smtClean="0"/>
          </a:p>
          <a:p>
            <a:pPr marL="457200" indent="-457200">
              <a:spcBef>
                <a:spcPct val="20000"/>
              </a:spcBef>
              <a:buClr>
                <a:schemeClr val="folHlink"/>
              </a:buClr>
              <a:buSzPct val="60000"/>
              <a:buFont typeface="Wingdings" pitchFamily="2" charset="2"/>
              <a:buChar char="n"/>
            </a:pPr>
            <a:r>
              <a:rPr lang="en-US" sz="2400" dirty="0"/>
              <a:t>Microsoft BizTalk</a:t>
            </a:r>
          </a:p>
          <a:p>
            <a:pPr lvl="1">
              <a:spcBef>
                <a:spcPct val="20000"/>
              </a:spcBef>
              <a:buClr>
                <a:srgbClr val="C00000"/>
              </a:buClr>
              <a:buSzPct val="60000"/>
            </a:pPr>
            <a:r>
              <a:rPr lang="en-US" sz="2000" dirty="0"/>
              <a:t>	</a:t>
            </a:r>
            <a:r>
              <a:rPr lang="en-US" sz="2000" dirty="0" smtClean="0"/>
              <a:t>http</a:t>
            </a:r>
            <a:r>
              <a:rPr lang="en-US" sz="2000" dirty="0"/>
              <a:t>://www.microsoft.com/BizTalk </a:t>
            </a:r>
            <a:endParaRPr lang="en-US" sz="2000" dirty="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266260">
                                            <p:txEl>
                                              <p:pRg st="0" end="0"/>
                                            </p:txEl>
                                          </p:spTgt>
                                        </p:tgtEl>
                                      </p:cBhvr>
                                      <p:by x="150000" y="150000"/>
                                    </p:animScale>
                                  </p:childTnLst>
                                </p:cTn>
                              </p:par>
                            </p:childTnLst>
                          </p:cTn>
                        </p:par>
                        <p:par>
                          <p:cTn id="7" fill="hold">
                            <p:stCondLst>
                              <p:cond delay="2000"/>
                            </p:stCondLst>
                            <p:childTnLst>
                              <p:par>
                                <p:cTn id="8" presetID="6" presetClass="emph" presetSubtype="0" fill="hold" nodeType="afterEffect">
                                  <p:stCondLst>
                                    <p:cond delay="0"/>
                                  </p:stCondLst>
                                  <p:childTnLst>
                                    <p:animScale>
                                      <p:cBhvr>
                                        <p:cTn id="9" dur="2000" fill="hold"/>
                                        <p:tgtEl>
                                          <p:spTgt spid="266260">
                                            <p:txEl>
                                              <p:pRg st="1" end="1"/>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p:txBody>
          <a:bodyPr/>
          <a:lstStyle/>
          <a:p>
            <a:pPr>
              <a:defRPr/>
            </a:pPr>
            <a:fld id="{72ECEE4E-6938-4AC4-807F-980A2A54C995}" type="slidenum">
              <a:rPr lang="en-US" smtClean="0"/>
              <a:pPr>
                <a:defRPr/>
              </a:pPr>
              <a:t>20</a:t>
            </a:fld>
            <a:endParaRPr lang="en-US" smtClean="0"/>
          </a:p>
        </p:txBody>
      </p:sp>
      <p:sp>
        <p:nvSpPr>
          <p:cNvPr id="34819" name="Rectangle 2"/>
          <p:cNvSpPr>
            <a:spLocks noGrp="1" noChangeArrowheads="1"/>
          </p:cNvSpPr>
          <p:nvPr>
            <p:ph type="title"/>
          </p:nvPr>
        </p:nvSpPr>
        <p:spPr>
          <a:xfrm>
            <a:off x="1447800" y="76200"/>
            <a:ext cx="7620000" cy="623888"/>
          </a:xfrm>
        </p:spPr>
        <p:txBody>
          <a:bodyPr/>
          <a:lstStyle/>
          <a:p>
            <a:pPr eaLnBrk="1" hangingPunct="1"/>
            <a:r>
              <a:rPr lang="en-US" smtClean="0"/>
              <a:t>BPEL Process of the StockQuoteService</a:t>
            </a:r>
          </a:p>
        </p:txBody>
      </p:sp>
      <p:pic>
        <p:nvPicPr>
          <p:cNvPr id="348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50" y="685800"/>
            <a:ext cx="775335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AutoShape 5"/>
          <p:cNvSpPr>
            <a:spLocks noChangeArrowheads="1"/>
          </p:cNvSpPr>
          <p:nvPr/>
        </p:nvSpPr>
        <p:spPr bwMode="auto">
          <a:xfrm>
            <a:off x="2286000" y="3276600"/>
            <a:ext cx="342900" cy="381000"/>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pic>
        <p:nvPicPr>
          <p:cNvPr id="59187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2514600"/>
            <a:ext cx="270510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9" name="AutoShape 7"/>
          <p:cNvSpPr>
            <a:spLocks noChangeArrowheads="1"/>
          </p:cNvSpPr>
          <p:nvPr/>
        </p:nvSpPr>
        <p:spPr bwMode="auto">
          <a:xfrm flipH="1">
            <a:off x="4533900" y="3810000"/>
            <a:ext cx="342900" cy="381000"/>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afterEffect">
                                  <p:stCondLst>
                                    <p:cond delay="0"/>
                                  </p:stCondLst>
                                  <p:childTnLst>
                                    <p:animRot by="21600000">
                                      <p:cBhvr>
                                        <p:cTn id="6" dur="2000" fill="hold"/>
                                        <p:tgtEl>
                                          <p:spTgt spid="591877"/>
                                        </p:tgtEl>
                                        <p:attrNameLst>
                                          <p:attrName>r</p:attrName>
                                        </p:attrNameLst>
                                      </p:cBhvr>
                                    </p:animRo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91879"/>
                                        </p:tgtEl>
                                        <p:attrNameLst>
                                          <p:attrName>style.visibility</p:attrName>
                                        </p:attrNameLst>
                                      </p:cBhvr>
                                      <p:to>
                                        <p:strVal val="visible"/>
                                      </p:to>
                                    </p:set>
                                    <p:animEffect transition="in" filter="fade">
                                      <p:cBhvr>
                                        <p:cTn id="11" dur="2000"/>
                                        <p:tgtEl>
                                          <p:spTgt spid="591879"/>
                                        </p:tgtEl>
                                      </p:cBhvr>
                                    </p:animEffect>
                                  </p:childTnLst>
                                </p:cTn>
                              </p:par>
                            </p:childTnLst>
                          </p:cTn>
                        </p:par>
                        <p:par>
                          <p:cTn id="12" fill="hold" nodeType="afterGroup">
                            <p:stCondLst>
                              <p:cond delay="2000"/>
                            </p:stCondLst>
                            <p:childTnLst>
                              <p:par>
                                <p:cTn id="13" presetID="8" presetClass="emph" presetSubtype="0" fill="hold" grpId="1" nodeType="afterEffect">
                                  <p:stCondLst>
                                    <p:cond delay="0"/>
                                  </p:stCondLst>
                                  <p:childTnLst>
                                    <p:animRot by="21600000">
                                      <p:cBhvr>
                                        <p:cTn id="14" dur="2000" fill="hold"/>
                                        <p:tgtEl>
                                          <p:spTgt spid="591879"/>
                                        </p:tgtEl>
                                        <p:attrNameLst>
                                          <p:attrName>r</p:attrName>
                                        </p:attrNameLst>
                                      </p:cBhvr>
                                    </p:animRot>
                                  </p:childTnLst>
                                </p:cTn>
                              </p:par>
                            </p:childTnLst>
                          </p:cTn>
                        </p:par>
                        <p:par>
                          <p:cTn id="15" fill="hold" nodeType="afterGroup">
                            <p:stCondLst>
                              <p:cond delay="4000"/>
                            </p:stCondLst>
                            <p:childTnLst>
                              <p:par>
                                <p:cTn id="16" presetID="22" presetClass="entr" presetSubtype="8" fill="hold" nodeType="afterEffect">
                                  <p:stCondLst>
                                    <p:cond delay="0"/>
                                  </p:stCondLst>
                                  <p:childTnLst>
                                    <p:set>
                                      <p:cBhvr>
                                        <p:cTn id="17" dur="1" fill="hold">
                                          <p:stCondLst>
                                            <p:cond delay="0"/>
                                          </p:stCondLst>
                                        </p:cTn>
                                        <p:tgtEl>
                                          <p:spTgt spid="591878"/>
                                        </p:tgtEl>
                                        <p:attrNameLst>
                                          <p:attrName>style.visibility</p:attrName>
                                        </p:attrNameLst>
                                      </p:cBhvr>
                                      <p:to>
                                        <p:strVal val="visible"/>
                                      </p:to>
                                    </p:set>
                                    <p:animEffect transition="in" filter="wipe(left)">
                                      <p:cBhvr>
                                        <p:cTn id="18" dur="500"/>
                                        <p:tgtEl>
                                          <p:spTgt spid="591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7" grpId="0" animBg="1"/>
      <p:bldP spid="591879" grpId="0" animBg="1"/>
      <p:bldP spid="591879"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p:txBody>
          <a:bodyPr/>
          <a:lstStyle/>
          <a:p>
            <a:pPr>
              <a:defRPr/>
            </a:pPr>
            <a:fld id="{43E85793-406F-4C1A-94AB-9FBCD3C5DBF4}" type="slidenum">
              <a:rPr lang="en-US" smtClean="0"/>
              <a:pPr>
                <a:defRPr/>
              </a:pPr>
              <a:t>21</a:t>
            </a:fld>
            <a:endParaRPr lang="en-US" smtClean="0"/>
          </a:p>
        </p:txBody>
      </p:sp>
      <p:pic>
        <p:nvPicPr>
          <p:cNvPr id="3584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2590800"/>
            <a:ext cx="8382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1371600"/>
            <a:ext cx="11906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109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8800" y="76200"/>
            <a:ext cx="40005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1096"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43500" y="3048000"/>
            <a:ext cx="400050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1097" name="AutoShape 9"/>
          <p:cNvSpPr>
            <a:spLocks noChangeArrowheads="1"/>
          </p:cNvSpPr>
          <p:nvPr/>
        </p:nvSpPr>
        <p:spPr bwMode="auto">
          <a:xfrm>
            <a:off x="1409700" y="1600200"/>
            <a:ext cx="381000" cy="304800"/>
          </a:xfrm>
          <a:prstGeom prst="right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US"/>
          </a:p>
        </p:txBody>
      </p:sp>
      <p:sp>
        <p:nvSpPr>
          <p:cNvPr id="601098" name="Freeform 10"/>
          <p:cNvSpPr>
            <a:spLocks/>
          </p:cNvSpPr>
          <p:nvPr/>
        </p:nvSpPr>
        <p:spPr bwMode="auto">
          <a:xfrm>
            <a:off x="990600" y="2895600"/>
            <a:ext cx="4038600" cy="1905000"/>
          </a:xfrm>
          <a:custGeom>
            <a:avLst/>
            <a:gdLst>
              <a:gd name="T0" fmla="*/ 0 w 2544"/>
              <a:gd name="T1" fmla="*/ 0 h 1200"/>
              <a:gd name="T2" fmla="*/ 2147483647 w 2544"/>
              <a:gd name="T3" fmla="*/ 0 h 1200"/>
              <a:gd name="T4" fmla="*/ 2147483647 w 2544"/>
              <a:gd name="T5" fmla="*/ 2147483647 h 1200"/>
              <a:gd name="T6" fmla="*/ 2147483647 w 2544"/>
              <a:gd name="T7" fmla="*/ 2147483647 h 1200"/>
              <a:gd name="T8" fmla="*/ 0 60000 65536"/>
              <a:gd name="T9" fmla="*/ 0 60000 65536"/>
              <a:gd name="T10" fmla="*/ 0 60000 65536"/>
              <a:gd name="T11" fmla="*/ 0 60000 65536"/>
              <a:gd name="T12" fmla="*/ 0 w 2544"/>
              <a:gd name="T13" fmla="*/ 0 h 1200"/>
              <a:gd name="T14" fmla="*/ 2544 w 2544"/>
              <a:gd name="T15" fmla="*/ 1200 h 1200"/>
            </a:gdLst>
            <a:ahLst/>
            <a:cxnLst>
              <a:cxn ang="T8">
                <a:pos x="T0" y="T1"/>
              </a:cxn>
              <a:cxn ang="T9">
                <a:pos x="T2" y="T3"/>
              </a:cxn>
              <a:cxn ang="T10">
                <a:pos x="T4" y="T5"/>
              </a:cxn>
              <a:cxn ang="T11">
                <a:pos x="T6" y="T7"/>
              </a:cxn>
            </a:cxnLst>
            <a:rect l="T12" t="T13" r="T14" b="T15"/>
            <a:pathLst>
              <a:path w="2544" h="1200">
                <a:moveTo>
                  <a:pt x="0" y="0"/>
                </a:moveTo>
                <a:lnTo>
                  <a:pt x="288" y="0"/>
                </a:lnTo>
                <a:lnTo>
                  <a:pt x="288" y="1200"/>
                </a:lnTo>
                <a:lnTo>
                  <a:pt x="2544" y="1200"/>
                </a:lnTo>
              </a:path>
            </a:pathLst>
          </a:custGeom>
          <a:noFill/>
          <a:ln w="76200">
            <a:solidFill>
              <a:schemeClr val="accent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afterEffect">
                                  <p:stCondLst>
                                    <p:cond delay="0"/>
                                  </p:stCondLst>
                                  <p:childTnLst>
                                    <p:animRot by="21600000">
                                      <p:cBhvr>
                                        <p:cTn id="6" dur="2000" fill="hold"/>
                                        <p:tgtEl>
                                          <p:spTgt spid="601097"/>
                                        </p:tgtEl>
                                        <p:attrNameLst>
                                          <p:attrName>r</p:attrName>
                                        </p:attrNameLst>
                                      </p:cBhvr>
                                    </p:animRot>
                                  </p:childTnLst>
                                </p:cTn>
                              </p:par>
                            </p:childTnLst>
                          </p:cTn>
                        </p:par>
                        <p:par>
                          <p:cTn id="7" fill="hold" nodeType="afterGroup">
                            <p:stCondLst>
                              <p:cond delay="2000"/>
                            </p:stCondLst>
                            <p:childTnLst>
                              <p:par>
                                <p:cTn id="8" presetID="22" presetClass="entr" presetSubtype="8" fill="hold" nodeType="afterEffect">
                                  <p:stCondLst>
                                    <p:cond delay="0"/>
                                  </p:stCondLst>
                                  <p:childTnLst>
                                    <p:set>
                                      <p:cBhvr>
                                        <p:cTn id="9" dur="1" fill="hold">
                                          <p:stCondLst>
                                            <p:cond delay="0"/>
                                          </p:stCondLst>
                                        </p:cTn>
                                        <p:tgtEl>
                                          <p:spTgt spid="601094"/>
                                        </p:tgtEl>
                                        <p:attrNameLst>
                                          <p:attrName>style.visibility</p:attrName>
                                        </p:attrNameLst>
                                      </p:cBhvr>
                                      <p:to>
                                        <p:strVal val="visible"/>
                                      </p:to>
                                    </p:set>
                                    <p:animEffect transition="in" filter="wipe(left)">
                                      <p:cBhvr>
                                        <p:cTn id="10" dur="500"/>
                                        <p:tgtEl>
                                          <p:spTgt spid="60109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01098"/>
                                        </p:tgtEl>
                                        <p:attrNameLst>
                                          <p:attrName>style.visibility</p:attrName>
                                        </p:attrNameLst>
                                      </p:cBhvr>
                                      <p:to>
                                        <p:strVal val="visible"/>
                                      </p:to>
                                    </p:set>
                                    <p:animEffect transition="in" filter="wipe(left)">
                                      <p:cBhvr>
                                        <p:cTn id="15" dur="500"/>
                                        <p:tgtEl>
                                          <p:spTgt spid="601098"/>
                                        </p:tgtEl>
                                      </p:cBhvr>
                                    </p:animEffect>
                                  </p:child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601096"/>
                                        </p:tgtEl>
                                        <p:attrNameLst>
                                          <p:attrName>style.visibility</p:attrName>
                                        </p:attrNameLst>
                                      </p:cBhvr>
                                      <p:to>
                                        <p:strVal val="visible"/>
                                      </p:to>
                                    </p:set>
                                    <p:animEffect transition="in" filter="wipe(left)">
                                      <p:cBhvr>
                                        <p:cTn id="19" dur="500"/>
                                        <p:tgtEl>
                                          <p:spTgt spid="601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097" grpId="0" animBg="1"/>
      <p:bldP spid="60109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p:txBody>
          <a:bodyPr/>
          <a:lstStyle/>
          <a:p>
            <a:pPr>
              <a:defRPr/>
            </a:pPr>
            <a:fld id="{FFC95BA3-25C0-423E-B3D3-651B69AB9CDE}" type="slidenum">
              <a:rPr lang="en-US" smtClean="0"/>
              <a:pPr>
                <a:defRPr/>
              </a:pPr>
              <a:t>22</a:t>
            </a:fld>
            <a:endParaRPr lang="en-US" smtClean="0"/>
          </a:p>
        </p:txBody>
      </p:sp>
      <p:pic>
        <p:nvPicPr>
          <p:cNvPr id="3686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2590800"/>
            <a:ext cx="8382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1371600"/>
            <a:ext cx="11906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Freeform 7"/>
          <p:cNvSpPr>
            <a:spLocks/>
          </p:cNvSpPr>
          <p:nvPr/>
        </p:nvSpPr>
        <p:spPr bwMode="auto">
          <a:xfrm flipV="1">
            <a:off x="914400" y="2286000"/>
            <a:ext cx="685800" cy="1600200"/>
          </a:xfrm>
          <a:custGeom>
            <a:avLst/>
            <a:gdLst>
              <a:gd name="T0" fmla="*/ 0 w 2544"/>
              <a:gd name="T1" fmla="*/ 0 h 1200"/>
              <a:gd name="T2" fmla="*/ 2147483647 w 2544"/>
              <a:gd name="T3" fmla="*/ 0 h 1200"/>
              <a:gd name="T4" fmla="*/ 2147483647 w 2544"/>
              <a:gd name="T5" fmla="*/ 2147483647 h 1200"/>
              <a:gd name="T6" fmla="*/ 2147483647 w 2544"/>
              <a:gd name="T7" fmla="*/ 2147483647 h 1200"/>
              <a:gd name="T8" fmla="*/ 0 60000 65536"/>
              <a:gd name="T9" fmla="*/ 0 60000 65536"/>
              <a:gd name="T10" fmla="*/ 0 60000 65536"/>
              <a:gd name="T11" fmla="*/ 0 60000 65536"/>
              <a:gd name="T12" fmla="*/ 0 w 2544"/>
              <a:gd name="T13" fmla="*/ 0 h 1200"/>
              <a:gd name="T14" fmla="*/ 2544 w 2544"/>
              <a:gd name="T15" fmla="*/ 1200 h 1200"/>
            </a:gdLst>
            <a:ahLst/>
            <a:cxnLst>
              <a:cxn ang="T8">
                <a:pos x="T0" y="T1"/>
              </a:cxn>
              <a:cxn ang="T9">
                <a:pos x="T2" y="T3"/>
              </a:cxn>
              <a:cxn ang="T10">
                <a:pos x="T4" y="T5"/>
              </a:cxn>
              <a:cxn ang="T11">
                <a:pos x="T6" y="T7"/>
              </a:cxn>
            </a:cxnLst>
            <a:rect l="T12" t="T13" r="T14" b="T15"/>
            <a:pathLst>
              <a:path w="2544" h="1200">
                <a:moveTo>
                  <a:pt x="0" y="0"/>
                </a:moveTo>
                <a:lnTo>
                  <a:pt x="288" y="0"/>
                </a:lnTo>
                <a:lnTo>
                  <a:pt x="288" y="1200"/>
                </a:lnTo>
                <a:lnTo>
                  <a:pt x="2544" y="1200"/>
                </a:lnTo>
              </a:path>
            </a:pathLst>
          </a:custGeom>
          <a:noFill/>
          <a:ln w="76200">
            <a:solidFill>
              <a:schemeClr val="accent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3687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00200" y="76200"/>
            <a:ext cx="398145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69"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43500" y="1066800"/>
            <a:ext cx="4000500" cy="372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70" name="Freeform 10"/>
          <p:cNvSpPr>
            <a:spLocks/>
          </p:cNvSpPr>
          <p:nvPr/>
        </p:nvSpPr>
        <p:spPr bwMode="auto">
          <a:xfrm flipV="1">
            <a:off x="990600" y="4495800"/>
            <a:ext cx="4114800" cy="304800"/>
          </a:xfrm>
          <a:custGeom>
            <a:avLst/>
            <a:gdLst>
              <a:gd name="T0" fmla="*/ 0 w 2544"/>
              <a:gd name="T1" fmla="*/ 0 h 1200"/>
              <a:gd name="T2" fmla="*/ 2147483647 w 2544"/>
              <a:gd name="T3" fmla="*/ 0 h 1200"/>
              <a:gd name="T4" fmla="*/ 2147483647 w 2544"/>
              <a:gd name="T5" fmla="*/ 2147483647 h 1200"/>
              <a:gd name="T6" fmla="*/ 2147483647 w 2544"/>
              <a:gd name="T7" fmla="*/ 2147483647 h 1200"/>
              <a:gd name="T8" fmla="*/ 0 60000 65536"/>
              <a:gd name="T9" fmla="*/ 0 60000 65536"/>
              <a:gd name="T10" fmla="*/ 0 60000 65536"/>
              <a:gd name="T11" fmla="*/ 0 60000 65536"/>
              <a:gd name="T12" fmla="*/ 0 w 2544"/>
              <a:gd name="T13" fmla="*/ 0 h 1200"/>
              <a:gd name="T14" fmla="*/ 2544 w 2544"/>
              <a:gd name="T15" fmla="*/ 1200 h 1200"/>
            </a:gdLst>
            <a:ahLst/>
            <a:cxnLst>
              <a:cxn ang="T8">
                <a:pos x="T0" y="T1"/>
              </a:cxn>
              <a:cxn ang="T9">
                <a:pos x="T2" y="T3"/>
              </a:cxn>
              <a:cxn ang="T10">
                <a:pos x="T4" y="T5"/>
              </a:cxn>
              <a:cxn ang="T11">
                <a:pos x="T6" y="T7"/>
              </a:cxn>
            </a:cxnLst>
            <a:rect l="T12" t="T13" r="T14" b="T15"/>
            <a:pathLst>
              <a:path w="2544" h="1200">
                <a:moveTo>
                  <a:pt x="0" y="0"/>
                </a:moveTo>
                <a:lnTo>
                  <a:pt x="288" y="0"/>
                </a:lnTo>
                <a:lnTo>
                  <a:pt x="288" y="1200"/>
                </a:lnTo>
                <a:lnTo>
                  <a:pt x="2544" y="1200"/>
                </a:lnTo>
              </a:path>
            </a:pathLst>
          </a:custGeom>
          <a:noFill/>
          <a:ln w="76200">
            <a:solidFill>
              <a:schemeClr val="accent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pic>
        <p:nvPicPr>
          <p:cNvPr id="604171"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00350" y="2514600"/>
            <a:ext cx="428625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72" name="Freeform 12"/>
          <p:cNvSpPr>
            <a:spLocks/>
          </p:cNvSpPr>
          <p:nvPr/>
        </p:nvSpPr>
        <p:spPr bwMode="auto">
          <a:xfrm flipV="1">
            <a:off x="914400" y="5486400"/>
            <a:ext cx="1676400" cy="304800"/>
          </a:xfrm>
          <a:custGeom>
            <a:avLst/>
            <a:gdLst>
              <a:gd name="T0" fmla="*/ 0 w 2544"/>
              <a:gd name="T1" fmla="*/ 0 h 1200"/>
              <a:gd name="T2" fmla="*/ 2147483647 w 2544"/>
              <a:gd name="T3" fmla="*/ 0 h 1200"/>
              <a:gd name="T4" fmla="*/ 2147483647 w 2544"/>
              <a:gd name="T5" fmla="*/ 2147483647 h 1200"/>
              <a:gd name="T6" fmla="*/ 2147483647 w 2544"/>
              <a:gd name="T7" fmla="*/ 2147483647 h 1200"/>
              <a:gd name="T8" fmla="*/ 0 60000 65536"/>
              <a:gd name="T9" fmla="*/ 0 60000 65536"/>
              <a:gd name="T10" fmla="*/ 0 60000 65536"/>
              <a:gd name="T11" fmla="*/ 0 60000 65536"/>
              <a:gd name="T12" fmla="*/ 0 w 2544"/>
              <a:gd name="T13" fmla="*/ 0 h 1200"/>
              <a:gd name="T14" fmla="*/ 2544 w 2544"/>
              <a:gd name="T15" fmla="*/ 1200 h 1200"/>
            </a:gdLst>
            <a:ahLst/>
            <a:cxnLst>
              <a:cxn ang="T8">
                <a:pos x="T0" y="T1"/>
              </a:cxn>
              <a:cxn ang="T9">
                <a:pos x="T2" y="T3"/>
              </a:cxn>
              <a:cxn ang="T10">
                <a:pos x="T4" y="T5"/>
              </a:cxn>
              <a:cxn ang="T11">
                <a:pos x="T6" y="T7"/>
              </a:cxn>
            </a:cxnLst>
            <a:rect l="T12" t="T13" r="T14" b="T15"/>
            <a:pathLst>
              <a:path w="2544" h="1200">
                <a:moveTo>
                  <a:pt x="0" y="0"/>
                </a:moveTo>
                <a:lnTo>
                  <a:pt x="288" y="0"/>
                </a:lnTo>
                <a:lnTo>
                  <a:pt x="288" y="1200"/>
                </a:lnTo>
                <a:lnTo>
                  <a:pt x="2544" y="1200"/>
                </a:lnTo>
              </a:path>
            </a:pathLst>
          </a:custGeom>
          <a:noFill/>
          <a:ln w="76200">
            <a:solidFill>
              <a:schemeClr val="accent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Up Arrow 10"/>
          <p:cNvSpPr>
            <a:spLocks noChangeArrowheads="1"/>
          </p:cNvSpPr>
          <p:nvPr/>
        </p:nvSpPr>
        <p:spPr bwMode="auto">
          <a:xfrm>
            <a:off x="5581650" y="1838325"/>
            <a:ext cx="457200" cy="381000"/>
          </a:xfrm>
          <a:prstGeom prst="upArrow">
            <a:avLst>
              <a:gd name="adj1" fmla="val 50000"/>
              <a:gd name="adj2" fmla="val 50000"/>
            </a:avLst>
          </a:prstGeom>
          <a:solidFill>
            <a:schemeClr val="accent1"/>
          </a:solidFill>
          <a:ln w="9525" algn="ctr">
            <a:solidFill>
              <a:schemeClr val="tx1"/>
            </a:solidFill>
            <a:round/>
            <a:headEnd/>
            <a:tailEnd/>
          </a:ln>
        </p:spPr>
        <p:txBody>
          <a:bodyPr/>
          <a:lstStyle/>
          <a:p>
            <a:pPr eaLnBrk="0" hangingPunct="0"/>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4170"/>
                                        </p:tgtEl>
                                        <p:attrNameLst>
                                          <p:attrName>style.visibility</p:attrName>
                                        </p:attrNameLst>
                                      </p:cBhvr>
                                      <p:to>
                                        <p:strVal val="visible"/>
                                      </p:to>
                                    </p:set>
                                    <p:animEffect transition="in" filter="wipe(left)">
                                      <p:cBhvr>
                                        <p:cTn id="7" dur="500"/>
                                        <p:tgtEl>
                                          <p:spTgt spid="60417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604169"/>
                                        </p:tgtEl>
                                        <p:attrNameLst>
                                          <p:attrName>style.visibility</p:attrName>
                                        </p:attrNameLst>
                                      </p:cBhvr>
                                      <p:to>
                                        <p:strVal val="visible"/>
                                      </p:to>
                                    </p:set>
                                    <p:animEffect transition="in" filter="wipe(left)">
                                      <p:cBhvr>
                                        <p:cTn id="11" dur="500"/>
                                        <p:tgtEl>
                                          <p:spTgt spid="604169"/>
                                        </p:tgtEl>
                                      </p:cBhvr>
                                    </p:animEffect>
                                  </p:childTnLst>
                                </p:cTn>
                              </p:par>
                            </p:childTnLst>
                          </p:cTn>
                        </p:par>
                        <p:par>
                          <p:cTn id="12" fill="hold" nodeType="afterGroup">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5" presetClass="path" presetSubtype="0" accel="50000" decel="50000" fill="hold" grpId="1" nodeType="clickEffect">
                                  <p:stCondLst>
                                    <p:cond delay="0"/>
                                  </p:stCondLst>
                                  <p:childTnLst>
                                    <p:animMotion origin="layout" path="M 3.33333E-6 3.33025E-7 L 0.12291 3.33025E-7 " pathEditMode="relative" rAng="0" ptsTypes="AA">
                                      <p:cBhvr>
                                        <p:cTn id="20" dur="2000" fill="hold"/>
                                        <p:tgtEl>
                                          <p:spTgt spid="11"/>
                                        </p:tgtEl>
                                        <p:attrNameLst>
                                          <p:attrName>ppt_x</p:attrName>
                                          <p:attrName>ppt_y</p:attrName>
                                        </p:attrNameLst>
                                      </p:cBhvr>
                                      <p:rCtr x="6146" y="0"/>
                                    </p:animMotion>
                                  </p:childTnLst>
                                </p:cTn>
                              </p:par>
                            </p:childTnLst>
                          </p:cTn>
                        </p:par>
                      </p:childTnLst>
                    </p:cTn>
                  </p:par>
                  <p:par>
                    <p:cTn id="21" fill="hold" nodeType="clickPar">
                      <p:stCondLst>
                        <p:cond delay="indefinite"/>
                      </p:stCondLst>
                      <p:childTnLst>
                        <p:par>
                          <p:cTn id="22" fill="hold" nodeType="withGroup">
                            <p:stCondLst>
                              <p:cond delay="0"/>
                            </p:stCondLst>
                            <p:childTnLst>
                              <p:par>
                                <p:cTn id="23" presetID="63" presetClass="path" presetSubtype="0" accel="50000" decel="50000" fill="hold" grpId="2" nodeType="clickEffect">
                                  <p:stCondLst>
                                    <p:cond delay="0"/>
                                  </p:stCondLst>
                                  <p:childTnLst>
                                    <p:animMotion origin="layout" path="M 0.12291 3.33025E-7 L 0.28125 3.33025E-7 " pathEditMode="relative" rAng="0" ptsTypes="AA">
                                      <p:cBhvr>
                                        <p:cTn id="24" dur="2000" fill="hold"/>
                                        <p:tgtEl>
                                          <p:spTgt spid="11"/>
                                        </p:tgtEl>
                                        <p:attrNameLst>
                                          <p:attrName>ppt_x</p:attrName>
                                          <p:attrName>ppt_y</p:attrName>
                                        </p:attrNameLst>
                                      </p:cBhvr>
                                      <p:rCtr x="7917" y="0"/>
                                    </p:animMotion>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04172"/>
                                        </p:tgtEl>
                                        <p:attrNameLst>
                                          <p:attrName>style.visibility</p:attrName>
                                        </p:attrNameLst>
                                      </p:cBhvr>
                                      <p:to>
                                        <p:strVal val="visible"/>
                                      </p:to>
                                    </p:set>
                                    <p:animEffect transition="in" filter="wipe(left)">
                                      <p:cBhvr>
                                        <p:cTn id="29" dur="500"/>
                                        <p:tgtEl>
                                          <p:spTgt spid="604172"/>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604171"/>
                                        </p:tgtEl>
                                        <p:attrNameLst>
                                          <p:attrName>style.visibility</p:attrName>
                                        </p:attrNameLst>
                                      </p:cBhvr>
                                      <p:to>
                                        <p:strVal val="visible"/>
                                      </p:to>
                                    </p:set>
                                    <p:animEffect transition="in" filter="wipe(left)">
                                      <p:cBhvr>
                                        <p:cTn id="33" dur="500"/>
                                        <p:tgtEl>
                                          <p:spTgt spid="604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70" grpId="0" animBg="1"/>
      <p:bldP spid="604172" grpId="0" animBg="1"/>
      <p:bldP spid="11" grpId="0" animBg="1"/>
      <p:bldP spid="11" grpId="1" animBg="1"/>
      <p:bldP spid="11"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p:txBody>
          <a:bodyPr/>
          <a:lstStyle/>
          <a:p>
            <a:pPr>
              <a:defRPr/>
            </a:pPr>
            <a:fld id="{D9936BB4-7019-4F7D-B775-8569B3A38AD4}" type="slidenum">
              <a:rPr lang="en-US" smtClean="0"/>
              <a:pPr>
                <a:defRPr/>
              </a:pPr>
              <a:t>23</a:t>
            </a:fld>
            <a:endParaRPr lang="en-US" smtClean="0"/>
          </a:p>
        </p:txBody>
      </p:sp>
      <p:sp>
        <p:nvSpPr>
          <p:cNvPr id="37891" name="Rectangle 2"/>
          <p:cNvSpPr>
            <a:spLocks noGrp="1" noChangeArrowheads="1"/>
          </p:cNvSpPr>
          <p:nvPr>
            <p:ph type="title"/>
          </p:nvPr>
        </p:nvSpPr>
        <p:spPr>
          <a:xfrm>
            <a:off x="1295400" y="152400"/>
            <a:ext cx="7620000" cy="623888"/>
          </a:xfrm>
        </p:spPr>
        <p:txBody>
          <a:bodyPr/>
          <a:lstStyle/>
          <a:p>
            <a:pPr eaLnBrk="1" hangingPunct="1"/>
            <a:r>
              <a:rPr lang="en-US" smtClean="0"/>
              <a:t>View the WSDL File of the BPEL Process</a:t>
            </a:r>
          </a:p>
        </p:txBody>
      </p:sp>
      <p:pic>
        <p:nvPicPr>
          <p:cNvPr id="3789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83" y="1295400"/>
            <a:ext cx="9081587" cy="47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2902" name="AutoShape 6"/>
          <p:cNvSpPr>
            <a:spLocks noChangeArrowheads="1"/>
          </p:cNvSpPr>
          <p:nvPr/>
        </p:nvSpPr>
        <p:spPr bwMode="auto">
          <a:xfrm>
            <a:off x="1800606" y="3048000"/>
            <a:ext cx="342900" cy="381000"/>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2" name="Down Arrow 1"/>
          <p:cNvSpPr/>
          <p:nvPr/>
        </p:nvSpPr>
        <p:spPr bwMode="auto">
          <a:xfrm>
            <a:off x="2057400" y="4419600"/>
            <a:ext cx="342900" cy="2286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afterEffect">
                                  <p:stCondLst>
                                    <p:cond delay="0"/>
                                  </p:stCondLst>
                                  <p:childTnLst>
                                    <p:animRot by="21600000">
                                      <p:cBhvr>
                                        <p:cTn id="6" dur="2000" fill="hold"/>
                                        <p:tgtEl>
                                          <p:spTgt spid="59290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0 -1.11111E-6 L 0.05625 0.00556 " pathEditMode="relative" rAng="0" ptsTypes="AA">
                                      <p:cBhvr>
                                        <p:cTn id="16" dur="2000" fill="hold"/>
                                        <p:tgtEl>
                                          <p:spTgt spid="2"/>
                                        </p:tgtEl>
                                        <p:attrNameLst>
                                          <p:attrName>ppt_x</p:attrName>
                                          <p:attrName>ppt_y</p:attrName>
                                        </p:attrNameLst>
                                      </p:cBhvr>
                                      <p:rCtr x="2812"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902" grpId="0" animBg="1"/>
      <p:bldP spid="2" grpId="0" animBg="1"/>
      <p:bldP spid="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p:txBody>
          <a:bodyPr/>
          <a:lstStyle/>
          <a:p>
            <a:pPr>
              <a:defRPr/>
            </a:pPr>
            <a:fld id="{B56CF0D4-0342-49A5-9A7D-34C78218F040}" type="slidenum">
              <a:rPr lang="en-US" smtClean="0"/>
              <a:pPr>
                <a:defRPr/>
              </a:pPr>
              <a:t>24</a:t>
            </a:fld>
            <a:endParaRPr lang="en-US" smtClean="0"/>
          </a:p>
        </p:txBody>
      </p:sp>
      <p:pic>
        <p:nvPicPr>
          <p:cNvPr id="38915"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882650"/>
            <a:ext cx="8248650" cy="574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Rectangle 2"/>
          <p:cNvSpPr>
            <a:spLocks noGrp="1" noChangeArrowheads="1"/>
          </p:cNvSpPr>
          <p:nvPr>
            <p:ph type="title"/>
          </p:nvPr>
        </p:nvSpPr>
        <p:spPr>
          <a:xfrm>
            <a:off x="1447800" y="76200"/>
            <a:ext cx="7620000" cy="623888"/>
          </a:xfrm>
        </p:spPr>
        <p:txBody>
          <a:bodyPr/>
          <a:lstStyle/>
          <a:p>
            <a:pPr eaLnBrk="1" hangingPunct="1"/>
            <a:r>
              <a:rPr lang="en-US" smtClean="0"/>
              <a:t>View the XSD Namespace Definition</a:t>
            </a:r>
          </a:p>
        </p:txBody>
      </p:sp>
      <p:sp>
        <p:nvSpPr>
          <p:cNvPr id="600070" name="AutoShape 6"/>
          <p:cNvSpPr>
            <a:spLocks noChangeArrowheads="1"/>
          </p:cNvSpPr>
          <p:nvPr/>
        </p:nvSpPr>
        <p:spPr bwMode="auto">
          <a:xfrm>
            <a:off x="2819400" y="1981200"/>
            <a:ext cx="342900" cy="381000"/>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afterEffect">
                                  <p:stCondLst>
                                    <p:cond delay="0"/>
                                  </p:stCondLst>
                                  <p:childTnLst>
                                    <p:animRot by="21600000">
                                      <p:cBhvr>
                                        <p:cTn id="6" dur="2000" fill="hold"/>
                                        <p:tgtEl>
                                          <p:spTgt spid="60007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7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p:txBody>
          <a:bodyPr/>
          <a:lstStyle/>
          <a:p>
            <a:pPr>
              <a:defRPr/>
            </a:pPr>
            <a:fld id="{01373729-2420-49CA-BC17-E18E81C90F0B}" type="slidenum">
              <a:rPr lang="en-US" smtClean="0"/>
              <a:pPr>
                <a:defRPr/>
              </a:pPr>
              <a:t>25</a:t>
            </a:fld>
            <a:endParaRPr lang="en-US" smtClean="0"/>
          </a:p>
        </p:txBody>
      </p:sp>
      <p:sp>
        <p:nvSpPr>
          <p:cNvPr id="39939" name="Rectangle 2"/>
          <p:cNvSpPr>
            <a:spLocks noGrp="1" noChangeArrowheads="1"/>
          </p:cNvSpPr>
          <p:nvPr>
            <p:ph type="title"/>
          </p:nvPr>
        </p:nvSpPr>
        <p:spPr/>
        <p:txBody>
          <a:bodyPr/>
          <a:lstStyle/>
          <a:p>
            <a:pPr eaLnBrk="1" hangingPunct="1"/>
            <a:r>
              <a:rPr lang="en-US" sz="2800" smtClean="0">
                <a:solidFill>
                  <a:schemeClr val="folHlink"/>
                </a:solidFill>
              </a:rPr>
              <a:t>Oracle SOA Suite and JDeveloper Tutorials</a:t>
            </a:r>
          </a:p>
        </p:txBody>
      </p:sp>
      <p:sp>
        <p:nvSpPr>
          <p:cNvPr id="39940" name="Rectangle 3"/>
          <p:cNvSpPr>
            <a:spLocks noGrp="1" noChangeArrowheads="1"/>
          </p:cNvSpPr>
          <p:nvPr>
            <p:ph type="body" idx="1"/>
          </p:nvPr>
        </p:nvSpPr>
        <p:spPr>
          <a:xfrm>
            <a:off x="421341" y="1143000"/>
            <a:ext cx="8610600" cy="4876800"/>
          </a:xfrm>
        </p:spPr>
        <p:txBody>
          <a:bodyPr/>
          <a:lstStyle/>
          <a:p>
            <a:pPr eaLnBrk="1" hangingPunct="1">
              <a:lnSpc>
                <a:spcPct val="180000"/>
              </a:lnSpc>
            </a:pPr>
            <a:r>
              <a:rPr lang="en-US" sz="1800" dirty="0" smtClean="0">
                <a:hlinkClick r:id="rId3"/>
              </a:rPr>
              <a:t>http://www.oracle.com/technology/products/ias/bpel/index.html</a:t>
            </a:r>
            <a:endParaRPr lang="en-US" sz="1800" dirty="0" smtClean="0"/>
          </a:p>
          <a:p>
            <a:pPr marL="738188" lvl="1" indent="-222250" eaLnBrk="1" hangingPunct="1"/>
            <a:r>
              <a:rPr lang="en-US" sz="1800" dirty="0" smtClean="0"/>
              <a:t>BPEL 101 Tutorial</a:t>
            </a:r>
          </a:p>
          <a:p>
            <a:pPr marL="738188" lvl="1" indent="-222250" eaLnBrk="1" hangingPunct="1"/>
            <a:r>
              <a:rPr lang="en-US" sz="1800" dirty="0" smtClean="0"/>
              <a:t>Oracle BPEL Process Manager 10.1.2.0.x Quick Start Tutorial</a:t>
            </a:r>
          </a:p>
          <a:p>
            <a:pPr marL="738188" lvl="1" indent="-222250" eaLnBrk="1" hangingPunct="1"/>
            <a:r>
              <a:rPr lang="en-US" sz="1800" dirty="0" smtClean="0"/>
              <a:t>Tutorial: Using Oracle BPEL to Access Google Services</a:t>
            </a:r>
          </a:p>
          <a:p>
            <a:pPr marL="738188" lvl="1" indent="-222250" eaLnBrk="1" hangingPunct="1"/>
            <a:r>
              <a:rPr lang="en-US" sz="1800" dirty="0" smtClean="0"/>
              <a:t>Accessing nested XML element for variable assignment : </a:t>
            </a:r>
            <a:r>
              <a:rPr lang="en-US" sz="1800" dirty="0"/>
              <a:t>https://community.oracle.com/thread/4049486</a:t>
            </a:r>
            <a:endParaRPr lang="en-US" sz="1800" dirty="0" smtClean="0"/>
          </a:p>
          <a:p>
            <a:pPr marL="738188" lvl="1" indent="-222250" eaLnBrk="1" hangingPunct="1"/>
            <a:r>
              <a:rPr lang="en-US" sz="1800" dirty="0" smtClean="0"/>
              <a:t>Download Oracle SOA Suite and JDeveloper: 	</a:t>
            </a:r>
            <a:r>
              <a:rPr lang="en-US" sz="1800" dirty="0" smtClean="0">
                <a:hlinkClick r:id="rId4"/>
              </a:rPr>
              <a:t>http://www.oracle.com/technology/software/tech/webservices/index.html</a:t>
            </a:r>
            <a:endParaRPr lang="en-US" sz="1800" dirty="0" smtClean="0"/>
          </a:p>
          <a:p>
            <a:pPr eaLnBrk="1" hangingPunct="1">
              <a:buFont typeface="Wingdings" pitchFamily="2" charset="2"/>
              <a:buNone/>
            </a:pPr>
            <a:r>
              <a:rPr lang="en-US" sz="1800" dirty="0" smtClean="0"/>
              <a:t>	          </a:t>
            </a:r>
            <a:r>
              <a:rPr lang="en-US" sz="1800" dirty="0" smtClean="0">
                <a:hlinkClick r:id="rId5"/>
              </a:rPr>
              <a:t>http://www.oracle.com/technology/software/products/jdev/index.html</a:t>
            </a:r>
            <a:endParaRPr lang="en-US" sz="1800" dirty="0" smtClean="0"/>
          </a:p>
          <a:p>
            <a:pPr eaLnBrk="1" hangingPunct="1">
              <a:lnSpc>
                <a:spcPct val="180000"/>
              </a:lnSpc>
            </a:pPr>
            <a:r>
              <a:rPr lang="en-US" sz="1800" dirty="0" smtClean="0"/>
              <a:t>Other </a:t>
            </a:r>
            <a:r>
              <a:rPr lang="en-US" sz="1800" dirty="0"/>
              <a:t>tutorials</a:t>
            </a:r>
            <a:br>
              <a:rPr lang="en-US" sz="1800" dirty="0"/>
            </a:br>
            <a:r>
              <a:rPr lang="en-US" sz="1800" dirty="0" smtClean="0"/>
              <a:t>Hello: </a:t>
            </a:r>
            <a:r>
              <a:rPr lang="en-US" sz="1800" dirty="0" smtClean="0">
                <a:hlinkClick r:id="rId6"/>
              </a:rPr>
              <a:t>https</a:t>
            </a:r>
            <a:r>
              <a:rPr lang="en-US" sz="1800" dirty="0">
                <a:hlinkClick r:id="rId6"/>
              </a:rPr>
              <a:t>://</a:t>
            </a:r>
            <a:r>
              <a:rPr lang="en-US" sz="1800" dirty="0" smtClean="0">
                <a:hlinkClick r:id="rId6"/>
              </a:rPr>
              <a:t>docs.oracle.com/cd/B14099_19/integrate.1012/b14448/hello.htm</a:t>
            </a:r>
            <a:r>
              <a:rPr lang="en-US" sz="1800" dirty="0" smtClean="0"/>
              <a:t> </a:t>
            </a:r>
            <a:br>
              <a:rPr lang="en-US" sz="1800" dirty="0" smtClean="0"/>
            </a:br>
            <a:r>
              <a:rPr lang="en-US" sz="1800" dirty="0" smtClean="0"/>
              <a:t>Using web service: </a:t>
            </a:r>
            <a:r>
              <a:rPr lang="en-US" sz="1800" dirty="0" smtClean="0">
                <a:hlinkClick r:id="rId7"/>
              </a:rPr>
              <a:t>http</a:t>
            </a:r>
            <a:r>
              <a:rPr lang="en-US" sz="1800" dirty="0">
                <a:hlinkClick r:id="rId7"/>
              </a:rPr>
              <a:t>://</a:t>
            </a:r>
            <a:r>
              <a:rPr lang="en-US" sz="1800" dirty="0" smtClean="0">
                <a:hlinkClick r:id="rId7"/>
              </a:rPr>
              <a:t>docs.oracle.com/cd/E37547_01/tutorials/tut_web_services/tut_web_services.html</a:t>
            </a:r>
            <a:r>
              <a:rPr lang="en-US" sz="1800" dirty="0" smtClean="0"/>
              <a:t> </a:t>
            </a:r>
            <a:endParaRPr lang="en-US" sz="1800" dirty="0"/>
          </a:p>
        </p:txBody>
      </p:sp>
      <p:sp>
        <p:nvSpPr>
          <p:cNvPr id="5" name="AutoShape 7"/>
          <p:cNvSpPr>
            <a:spLocks noChangeArrowheads="1"/>
          </p:cNvSpPr>
          <p:nvPr/>
        </p:nvSpPr>
        <p:spPr bwMode="auto">
          <a:xfrm>
            <a:off x="7391400" y="1396935"/>
            <a:ext cx="1346443" cy="535417"/>
          </a:xfrm>
          <a:prstGeom prst="wedgeEllipseCallout">
            <a:avLst>
              <a:gd name="adj1" fmla="val -64470"/>
              <a:gd name="adj2" fmla="val -163387"/>
            </a:avLst>
          </a:prstGeom>
          <a:solidFill>
            <a:schemeClr val="accent1"/>
          </a:solidFill>
          <a:ln w="9525">
            <a:solidFill>
              <a:schemeClr val="tx1"/>
            </a:solidFill>
            <a:miter lim="800000"/>
            <a:headEnd/>
            <a:tailEnd/>
          </a:ln>
        </p:spPr>
        <p:txBody>
          <a:bodyPr anchor="ctr"/>
          <a:lstStyle/>
          <a:p>
            <a:pPr algn="ctr"/>
            <a:r>
              <a:rPr lang="en-US" dirty="0" smtClean="0"/>
              <a:t>Google search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8525" y="0"/>
            <a:ext cx="5172075" cy="623888"/>
          </a:xfrm>
        </p:spPr>
        <p:txBody>
          <a:bodyPr/>
          <a:lstStyle/>
          <a:p>
            <a:r>
              <a:rPr lang="en-US" dirty="0"/>
              <a:t>BPEL Designer </a:t>
            </a:r>
            <a:r>
              <a:rPr lang="en-US" dirty="0" smtClean="0"/>
              <a:t>Project</a:t>
            </a:r>
            <a:endParaRPr lang="en-US" dirty="0"/>
          </a:p>
        </p:txBody>
      </p:sp>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26</a:t>
            </a:fld>
            <a:endParaRPr lang="en-US"/>
          </a:p>
        </p:txBody>
      </p:sp>
      <p:pic>
        <p:nvPicPr>
          <p:cNvPr id="6" name="Picture 5"/>
          <p:cNvPicPr>
            <a:picLocks noChangeAspect="1"/>
          </p:cNvPicPr>
          <p:nvPr/>
        </p:nvPicPr>
        <p:blipFill>
          <a:blip r:embed="rId2"/>
          <a:stretch>
            <a:fillRect/>
          </a:stretch>
        </p:blipFill>
        <p:spPr>
          <a:xfrm>
            <a:off x="1295401" y="89585"/>
            <a:ext cx="2143125" cy="504825"/>
          </a:xfrm>
          <a:prstGeom prst="rect">
            <a:avLst/>
          </a:prstGeom>
        </p:spPr>
      </p:pic>
      <p:pic>
        <p:nvPicPr>
          <p:cNvPr id="49154" name="Picture 2" descr="http://www.eclipse.org/bpel/images/screensh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072" y="623888"/>
            <a:ext cx="8448242" cy="623411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226571" y="573644"/>
            <a:ext cx="2807243" cy="369332"/>
          </a:xfrm>
          <a:prstGeom prst="rect">
            <a:avLst/>
          </a:prstGeom>
        </p:spPr>
        <p:txBody>
          <a:bodyPr wrap="none">
            <a:spAutoFit/>
          </a:bodyPr>
          <a:lstStyle/>
          <a:p>
            <a:r>
              <a:rPr lang="en-US" dirty="0">
                <a:solidFill>
                  <a:srgbClr val="0000FF"/>
                </a:solidFill>
              </a:rPr>
              <a:t>http://www.eclipse.org/bpel/</a:t>
            </a:r>
          </a:p>
        </p:txBody>
      </p:sp>
    </p:spTree>
    <p:extLst>
      <p:ext uri="{BB962C8B-B14F-4D97-AF65-F5344CB8AC3E}">
        <p14:creationId xmlns:p14="http://schemas.microsoft.com/office/powerpoint/2010/main" val="133547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fade">
                                      <p:cBhvr>
                                        <p:cTn id="7" dur="1000"/>
                                        <p:tgtEl>
                                          <p:spTgt spid="49154"/>
                                        </p:tgtEl>
                                      </p:cBhvr>
                                    </p:animEffect>
                                    <p:anim calcmode="lin" valueType="num">
                                      <p:cBhvr>
                                        <p:cTn id="8" dur="1000" fill="hold"/>
                                        <p:tgtEl>
                                          <p:spTgt spid="49154"/>
                                        </p:tgtEl>
                                        <p:attrNameLst>
                                          <p:attrName>ppt_x</p:attrName>
                                        </p:attrNameLst>
                                      </p:cBhvr>
                                      <p:tavLst>
                                        <p:tav tm="0">
                                          <p:val>
                                            <p:strVal val="#ppt_x"/>
                                          </p:val>
                                        </p:tav>
                                        <p:tav tm="100000">
                                          <p:val>
                                            <p:strVal val="#ppt_x"/>
                                          </p:val>
                                        </p:tav>
                                      </p:tavLst>
                                    </p:anim>
                                    <p:anim calcmode="lin" valueType="num">
                                      <p:cBhvr>
                                        <p:cTn id="9" dur="1000" fill="hold"/>
                                        <p:tgtEl>
                                          <p:spTgt spid="49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p:txBody>
          <a:bodyPr/>
          <a:lstStyle/>
          <a:p>
            <a:pPr>
              <a:defRPr/>
            </a:pPr>
            <a:fld id="{7B4F1BC2-38B2-4DA0-8FAF-C280FB26AC61}" type="slidenum">
              <a:rPr lang="en-US" smtClean="0"/>
              <a:pPr>
                <a:defRPr/>
              </a:pPr>
              <a:t>27</a:t>
            </a:fld>
            <a:endParaRPr lang="en-US" smtClean="0"/>
          </a:p>
        </p:txBody>
      </p:sp>
      <p:sp>
        <p:nvSpPr>
          <p:cNvPr id="19459" name="Rectangle 2"/>
          <p:cNvSpPr>
            <a:spLocks noGrp="1" noChangeArrowheads="1"/>
          </p:cNvSpPr>
          <p:nvPr>
            <p:ph type="title"/>
          </p:nvPr>
        </p:nvSpPr>
        <p:spPr>
          <a:xfrm>
            <a:off x="1143000" y="152400"/>
            <a:ext cx="7924800" cy="623888"/>
          </a:xfrm>
        </p:spPr>
        <p:txBody>
          <a:bodyPr/>
          <a:lstStyle/>
          <a:p>
            <a:pPr eaLnBrk="1" hangingPunct="1"/>
            <a:r>
              <a:rPr lang="en-US" sz="3600" dirty="0" smtClean="0"/>
              <a:t>Lecture Outline</a:t>
            </a:r>
          </a:p>
        </p:txBody>
      </p:sp>
      <p:sp>
        <p:nvSpPr>
          <p:cNvPr id="19460" name="Rectangle 13"/>
          <p:cNvSpPr>
            <a:spLocks noChangeArrowheads="1"/>
          </p:cNvSpPr>
          <p:nvPr/>
        </p:nvSpPr>
        <p:spPr bwMode="auto">
          <a:xfrm>
            <a:off x="533400" y="3810000"/>
            <a:ext cx="5715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40000"/>
              </a:lnSpc>
              <a:spcBef>
                <a:spcPct val="20000"/>
              </a:spcBef>
              <a:buClr>
                <a:schemeClr val="folHlink"/>
              </a:buClr>
              <a:buSzPct val="60000"/>
              <a:buFont typeface="Wingdings" pitchFamily="2" charset="2"/>
              <a:buChar char="n"/>
            </a:pPr>
            <a:endParaRPr lang="en-US" sz="2800"/>
          </a:p>
        </p:txBody>
      </p:sp>
      <p:sp>
        <p:nvSpPr>
          <p:cNvPr id="266260" name="Rectangle 20"/>
          <p:cNvSpPr>
            <a:spLocks noChangeArrowheads="1"/>
          </p:cNvSpPr>
          <p:nvPr/>
        </p:nvSpPr>
        <p:spPr bwMode="auto">
          <a:xfrm>
            <a:off x="550606" y="1371600"/>
            <a:ext cx="8382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spcBef>
                <a:spcPct val="20000"/>
              </a:spcBef>
              <a:buClr>
                <a:schemeClr val="folHlink"/>
              </a:buClr>
              <a:buSzPct val="60000"/>
              <a:buFont typeface="Wingdings" pitchFamily="2" charset="2"/>
              <a:buChar char="n"/>
            </a:pPr>
            <a:r>
              <a:rPr lang="en-US" sz="2800" b="1" dirty="0" smtClean="0">
                <a:solidFill>
                  <a:schemeClr val="bg1">
                    <a:lumMod val="50000"/>
                  </a:schemeClr>
                </a:solidFill>
              </a:rPr>
              <a:t>BPEL Development Frameworks</a:t>
            </a:r>
          </a:p>
          <a:p>
            <a:pPr marL="914400" lvl="1" indent="-457200">
              <a:spcBef>
                <a:spcPct val="20000"/>
              </a:spcBef>
              <a:buClr>
                <a:srgbClr val="C00000"/>
              </a:buClr>
              <a:buSzPct val="60000"/>
              <a:buFont typeface="Wingdings" pitchFamily="2" charset="2"/>
              <a:buChar char="Ø"/>
            </a:pPr>
            <a:r>
              <a:rPr lang="en-US" sz="2400" dirty="0" smtClean="0">
                <a:solidFill>
                  <a:schemeClr val="bg1">
                    <a:lumMod val="50000"/>
                  </a:schemeClr>
                </a:solidFill>
              </a:rPr>
              <a:t>Oracle </a:t>
            </a:r>
            <a:r>
              <a:rPr lang="en-US" sz="2400" dirty="0">
                <a:solidFill>
                  <a:schemeClr val="bg1">
                    <a:lumMod val="50000"/>
                  </a:schemeClr>
                </a:solidFill>
              </a:rPr>
              <a:t>SOA Suite: BPEL Process </a:t>
            </a:r>
            <a:r>
              <a:rPr lang="en-US" sz="2400" dirty="0" smtClean="0">
                <a:solidFill>
                  <a:schemeClr val="bg1">
                    <a:lumMod val="50000"/>
                  </a:schemeClr>
                </a:solidFill>
              </a:rPr>
              <a:t>Manager </a:t>
            </a:r>
            <a:r>
              <a:rPr lang="en-US" sz="2400" dirty="0">
                <a:solidFill>
                  <a:schemeClr val="bg1">
                    <a:lumMod val="50000"/>
                  </a:schemeClr>
                </a:solidFill>
              </a:rPr>
              <a:t>and </a:t>
            </a:r>
            <a:br>
              <a:rPr lang="en-US" sz="2400" dirty="0">
                <a:solidFill>
                  <a:schemeClr val="bg1">
                    <a:lumMod val="50000"/>
                  </a:schemeClr>
                </a:solidFill>
              </a:rPr>
            </a:br>
            <a:r>
              <a:rPr lang="en-US" sz="2400" dirty="0" err="1" smtClean="0">
                <a:solidFill>
                  <a:schemeClr val="bg1">
                    <a:lumMod val="50000"/>
                  </a:schemeClr>
                </a:solidFill>
              </a:rPr>
              <a:t>JDeveloper</a:t>
            </a:r>
            <a:r>
              <a:rPr lang="en-US" sz="2400" dirty="0" smtClean="0">
                <a:solidFill>
                  <a:schemeClr val="bg1">
                    <a:lumMod val="50000"/>
                  </a:schemeClr>
                </a:solidFill>
              </a:rPr>
              <a:t> </a:t>
            </a:r>
            <a:r>
              <a:rPr lang="en-US" sz="2400" dirty="0">
                <a:solidFill>
                  <a:schemeClr val="bg1">
                    <a:lumMod val="50000"/>
                  </a:schemeClr>
                </a:solidFill>
              </a:rPr>
              <a:t>Designer</a:t>
            </a:r>
          </a:p>
          <a:p>
            <a:pPr marL="909638" lvl="1">
              <a:spcBef>
                <a:spcPct val="20000"/>
              </a:spcBef>
              <a:buClr>
                <a:srgbClr val="C00000"/>
              </a:buClr>
              <a:buSzPct val="60000"/>
            </a:pPr>
            <a:r>
              <a:rPr lang="en-US" dirty="0" smtClean="0">
                <a:solidFill>
                  <a:schemeClr val="bg1">
                    <a:lumMod val="50000"/>
                  </a:schemeClr>
                </a:solidFill>
              </a:rPr>
              <a:t>http</a:t>
            </a:r>
            <a:r>
              <a:rPr lang="en-US" dirty="0">
                <a:solidFill>
                  <a:schemeClr val="bg1">
                    <a:lumMod val="50000"/>
                  </a:schemeClr>
                </a:solidFill>
              </a:rPr>
              <a:t>://www.oracle.com/technology/software/tech/webservices/index.html</a:t>
            </a:r>
            <a:br>
              <a:rPr lang="en-US" dirty="0">
                <a:solidFill>
                  <a:schemeClr val="bg1">
                    <a:lumMod val="50000"/>
                  </a:schemeClr>
                </a:solidFill>
              </a:rPr>
            </a:br>
            <a:r>
              <a:rPr lang="en-US" dirty="0">
                <a:solidFill>
                  <a:schemeClr val="bg1">
                    <a:lumMod val="50000"/>
                  </a:schemeClr>
                </a:solidFill>
              </a:rPr>
              <a:t>http://www.oracle.com/technology/software/products/jdev/index.html</a:t>
            </a:r>
            <a:br>
              <a:rPr lang="en-US" dirty="0">
                <a:solidFill>
                  <a:schemeClr val="bg1">
                    <a:lumMod val="50000"/>
                  </a:schemeClr>
                </a:solidFill>
              </a:rPr>
            </a:br>
            <a:r>
              <a:rPr lang="en-US" dirty="0">
                <a:solidFill>
                  <a:schemeClr val="bg1">
                    <a:lumMod val="50000"/>
                  </a:schemeClr>
                </a:solidFill>
              </a:rPr>
              <a:t>http://www.oracle.com/technetwork/articles/soa/index-095969.html</a:t>
            </a:r>
          </a:p>
          <a:p>
            <a:pPr lvl="1" indent="-457200">
              <a:spcBef>
                <a:spcPct val="20000"/>
              </a:spcBef>
              <a:buClr>
                <a:schemeClr val="folHlink"/>
              </a:buClr>
              <a:buSzPct val="60000"/>
              <a:buFont typeface="Wingdings" pitchFamily="2" charset="2"/>
              <a:buChar char="n"/>
            </a:pPr>
            <a:r>
              <a:rPr lang="en-US" sz="2800" dirty="0">
                <a:solidFill>
                  <a:srgbClr val="C00000"/>
                </a:solidFill>
              </a:rPr>
              <a:t>BPMN and BPMN </a:t>
            </a:r>
            <a:r>
              <a:rPr lang="en-US" sz="2800" dirty="0" smtClean="0">
                <a:solidFill>
                  <a:srgbClr val="C00000"/>
                </a:solidFill>
              </a:rPr>
              <a:t/>
            </a:r>
            <a:br>
              <a:rPr lang="en-US" sz="2800" dirty="0" smtClean="0">
                <a:solidFill>
                  <a:srgbClr val="C00000"/>
                </a:solidFill>
              </a:rPr>
            </a:br>
            <a:r>
              <a:rPr lang="en-US" sz="2800" dirty="0" smtClean="0">
                <a:solidFill>
                  <a:srgbClr val="C00000"/>
                </a:solidFill>
              </a:rPr>
              <a:t>Development Frameworks</a:t>
            </a:r>
            <a:endParaRPr lang="en-US" sz="2800" dirty="0">
              <a:solidFill>
                <a:srgbClr val="C00000"/>
              </a:solidFill>
            </a:endParaRPr>
          </a:p>
          <a:p>
            <a:pPr lvl="1">
              <a:lnSpc>
                <a:spcPts val="1400"/>
              </a:lnSpc>
              <a:spcBef>
                <a:spcPts val="0"/>
              </a:spcBef>
              <a:buClr>
                <a:srgbClr val="C00000"/>
              </a:buClr>
              <a:buSzPct val="60000"/>
            </a:pPr>
            <a:r>
              <a:rPr lang="en-US" sz="4800" dirty="0"/>
              <a:t>	</a:t>
            </a:r>
            <a:r>
              <a:rPr lang="en-US" sz="1100" dirty="0" smtClean="0"/>
              <a:t>http</a:t>
            </a:r>
            <a:r>
              <a:rPr lang="en-US" sz="1100" dirty="0"/>
              <a:t>://www.oracle.com/technetwork/middleware/soasuite/documentation/oracle-bpm-modeling-guide-ps4fp-487996.pdf</a:t>
            </a:r>
          </a:p>
          <a:p>
            <a:pPr lvl="1" indent="-457200">
              <a:spcBef>
                <a:spcPct val="20000"/>
              </a:spcBef>
              <a:buClr>
                <a:schemeClr val="folHlink"/>
              </a:buClr>
              <a:buSzPct val="60000"/>
              <a:buFont typeface="Wingdings" pitchFamily="2" charset="2"/>
              <a:buChar char="n"/>
            </a:pPr>
            <a:r>
              <a:rPr lang="en-US" sz="2800" dirty="0"/>
              <a:t>Microsoft BizTalk</a:t>
            </a:r>
          </a:p>
          <a:p>
            <a:pPr lvl="1">
              <a:spcBef>
                <a:spcPct val="20000"/>
              </a:spcBef>
              <a:buClr>
                <a:srgbClr val="C00000"/>
              </a:buClr>
              <a:buSzPct val="60000"/>
            </a:pPr>
            <a:r>
              <a:rPr lang="en-US" sz="2000" dirty="0"/>
              <a:t>	</a:t>
            </a:r>
            <a:r>
              <a:rPr lang="en-US" sz="2000" dirty="0" smtClean="0"/>
              <a:t>http</a:t>
            </a:r>
            <a:r>
              <a:rPr lang="en-US" sz="2000" dirty="0"/>
              <a:t>://www.microsoft.com/BizTalk </a:t>
            </a:r>
            <a:endParaRPr lang="en-US" sz="2000" dirty="0" smtClean="0"/>
          </a:p>
        </p:txBody>
      </p:sp>
    </p:spTree>
    <p:extLst>
      <p:ext uri="{BB962C8B-B14F-4D97-AF65-F5344CB8AC3E}">
        <p14:creationId xmlns:p14="http://schemas.microsoft.com/office/powerpoint/2010/main" val="289055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266260">
                                            <p:txEl>
                                              <p:pRg st="3" end="3"/>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458200" cy="623888"/>
          </a:xfrm>
        </p:spPr>
        <p:txBody>
          <a:bodyPr/>
          <a:lstStyle/>
          <a:p>
            <a:pPr algn="ctr"/>
            <a:r>
              <a:rPr lang="en-US" sz="2800" dirty="0" smtClean="0"/>
              <a:t>BPEL vs. BPMN: </a:t>
            </a:r>
            <a:r>
              <a:rPr lang="en-US" sz="2800" dirty="0">
                <a:latin typeface="Times New Roman" pitchFamily="18" charset="0"/>
              </a:rPr>
              <a:t>Business Process Modeling Notation</a:t>
            </a:r>
            <a:endParaRPr lang="en-US" sz="2800" dirty="0"/>
          </a:p>
        </p:txBody>
      </p:sp>
      <p:sp>
        <p:nvSpPr>
          <p:cNvPr id="3" name="Content Placeholder 2"/>
          <p:cNvSpPr>
            <a:spLocks noGrp="1"/>
          </p:cNvSpPr>
          <p:nvPr>
            <p:ph idx="1"/>
          </p:nvPr>
        </p:nvSpPr>
        <p:spPr>
          <a:xfrm>
            <a:off x="76200" y="1066800"/>
            <a:ext cx="8991600" cy="5410200"/>
          </a:xfrm>
        </p:spPr>
        <p:txBody>
          <a:bodyPr/>
          <a:lstStyle/>
          <a:p>
            <a:r>
              <a:rPr lang="en-US" sz="2400" b="1" dirty="0">
                <a:solidFill>
                  <a:srgbClr val="0000FF"/>
                </a:solidFill>
                <a:latin typeface="Times New Roman" pitchFamily="18" charset="0"/>
              </a:rPr>
              <a:t>BPEL</a:t>
            </a:r>
            <a:r>
              <a:rPr lang="en-US" sz="2400" dirty="0">
                <a:solidFill>
                  <a:srgbClr val="0000FF"/>
                </a:solidFill>
                <a:latin typeface="Times New Roman" pitchFamily="18" charset="0"/>
              </a:rPr>
              <a:t> </a:t>
            </a:r>
            <a:r>
              <a:rPr lang="en-US" sz="2400" dirty="0">
                <a:latin typeface="Times New Roman" pitchFamily="18" charset="0"/>
              </a:rPr>
              <a:t>was developed based on </a:t>
            </a:r>
            <a:r>
              <a:rPr lang="en-US" sz="2400" dirty="0" smtClean="0">
                <a:latin typeface="Times New Roman" pitchFamily="18" charset="0"/>
              </a:rPr>
              <a:t>BPMN, Microsoft </a:t>
            </a:r>
            <a:r>
              <a:rPr lang="en-US" sz="2400" dirty="0" err="1" smtClean="0">
                <a:latin typeface="Times New Roman" pitchFamily="18" charset="0"/>
              </a:rPr>
              <a:t>Xlang</a:t>
            </a:r>
            <a:r>
              <a:rPr lang="en-US" sz="2400" dirty="0" smtClean="0">
                <a:latin typeface="Times New Roman" pitchFamily="18" charset="0"/>
              </a:rPr>
              <a:t>, </a:t>
            </a:r>
            <a:r>
              <a:rPr lang="en-US" sz="2400" dirty="0">
                <a:latin typeface="Times New Roman" pitchFamily="18" charset="0"/>
              </a:rPr>
              <a:t>and IBM </a:t>
            </a:r>
            <a:r>
              <a:rPr lang="en-US" sz="2400" dirty="0" smtClean="0">
                <a:latin typeface="Times New Roman" pitchFamily="18" charset="0"/>
              </a:rPr>
              <a:t>WSFL in 2002 </a:t>
            </a:r>
            <a:r>
              <a:rPr lang="en-US" sz="2400" dirty="0">
                <a:latin typeface="Times New Roman" pitchFamily="18" charset="0"/>
              </a:rPr>
              <a:t>and was standardized </a:t>
            </a:r>
            <a:r>
              <a:rPr lang="en-US" sz="2400" dirty="0" smtClean="0">
                <a:latin typeface="Times New Roman" pitchFamily="18" charset="0"/>
              </a:rPr>
              <a:t>by OASIS in 2003.</a:t>
            </a:r>
          </a:p>
          <a:p>
            <a:pPr lvl="1"/>
            <a:r>
              <a:rPr lang="en-US" sz="2400" dirty="0" smtClean="0">
                <a:latin typeface="Times New Roman" pitchFamily="18" charset="0"/>
              </a:rPr>
              <a:t>BPEL is a text-based process language, which is executable like a programming language. There are many BPEL execution engines.</a:t>
            </a:r>
          </a:p>
          <a:p>
            <a:pPr lvl="1"/>
            <a:r>
              <a:rPr lang="en-US" sz="2400" dirty="0" smtClean="0">
                <a:latin typeface="Times New Roman" pitchFamily="18" charset="0"/>
              </a:rPr>
              <a:t>For convenience, graphic tools have been developed to visualize BPEL process. BPEL flowchart is translated into BPEL XML.</a:t>
            </a:r>
            <a:endParaRPr lang="en-US" sz="2400" dirty="0">
              <a:latin typeface="Times New Roman" pitchFamily="18" charset="0"/>
            </a:endParaRPr>
          </a:p>
          <a:p>
            <a:pPr lvl="0"/>
            <a:r>
              <a:rPr lang="en-US" sz="2400" b="1" dirty="0">
                <a:solidFill>
                  <a:srgbClr val="0000FF"/>
                </a:solidFill>
                <a:latin typeface="Times New Roman" pitchFamily="18" charset="0"/>
              </a:rPr>
              <a:t>BPMN</a:t>
            </a:r>
            <a:r>
              <a:rPr lang="en-US" sz="2400" dirty="0" smtClean="0">
                <a:latin typeface="Times New Roman" pitchFamily="18" charset="0"/>
              </a:rPr>
              <a:t> was developed by </a:t>
            </a:r>
            <a:r>
              <a:rPr lang="en-US" sz="2400" dirty="0">
                <a:latin typeface="Times New Roman" pitchFamily="18" charset="0"/>
              </a:rPr>
              <a:t>BPMI </a:t>
            </a:r>
            <a:r>
              <a:rPr lang="en-US" sz="2400" dirty="0" smtClean="0">
                <a:latin typeface="Times New Roman" pitchFamily="18" charset="0"/>
              </a:rPr>
              <a:t>(</a:t>
            </a:r>
            <a:r>
              <a:rPr lang="en-US" sz="2400" dirty="0">
                <a:latin typeface="Times New Roman" pitchFamily="18" charset="0"/>
              </a:rPr>
              <a:t>Business Process </a:t>
            </a:r>
            <a:r>
              <a:rPr lang="en-US" sz="2400" dirty="0" smtClean="0">
                <a:latin typeface="Times New Roman" pitchFamily="18" charset="0"/>
              </a:rPr>
              <a:t>Management Initiative) in 2001, which </a:t>
            </a:r>
            <a:r>
              <a:rPr lang="en-US" sz="2400" dirty="0">
                <a:latin typeface="Times New Roman" pitchFamily="18" charset="0"/>
              </a:rPr>
              <a:t>merged with OMG in </a:t>
            </a:r>
            <a:r>
              <a:rPr lang="en-US" sz="2400" dirty="0" smtClean="0">
                <a:latin typeface="Times New Roman" pitchFamily="18" charset="0"/>
              </a:rPr>
              <a:t>2005. </a:t>
            </a:r>
            <a:r>
              <a:rPr lang="en-US" sz="2400" dirty="0">
                <a:latin typeface="Times New Roman" pitchFamily="18" charset="0"/>
              </a:rPr>
              <a:t>BPMN is </a:t>
            </a:r>
            <a:r>
              <a:rPr lang="en-US" sz="2400" dirty="0" smtClean="0">
                <a:latin typeface="Times New Roman" pitchFamily="18" charset="0"/>
              </a:rPr>
              <a:t>an OMG standard.</a:t>
            </a:r>
          </a:p>
          <a:p>
            <a:pPr lvl="1"/>
            <a:r>
              <a:rPr lang="en-US" sz="2400" dirty="0" smtClean="0">
                <a:latin typeface="Times New Roman" pitchFamily="18" charset="0"/>
              </a:rPr>
              <a:t>BPMN is a visual notation itself, which carries full semantics. </a:t>
            </a:r>
            <a:r>
              <a:rPr lang="en-US" sz="2400" dirty="0">
                <a:latin typeface="Times New Roman" pitchFamily="18" charset="0"/>
              </a:rPr>
              <a:t>BPMN flowchart can </a:t>
            </a:r>
            <a:r>
              <a:rPr lang="en-US" sz="2400" dirty="0" smtClean="0">
                <a:latin typeface="Times New Roman" pitchFamily="18" charset="0"/>
              </a:rPr>
              <a:t>be translated into executable.</a:t>
            </a:r>
            <a:endParaRPr lang="en-US" sz="2400" dirty="0">
              <a:latin typeface="Times New Roman" pitchFamily="18" charset="0"/>
            </a:endParaRPr>
          </a:p>
          <a:p>
            <a:pPr lvl="1"/>
            <a:r>
              <a:rPr lang="en-US" sz="2400" dirty="0" smtClean="0">
                <a:latin typeface="Times New Roman" pitchFamily="18" charset="0"/>
              </a:rPr>
              <a:t>Many BPMN development environments translate </a:t>
            </a:r>
            <a:r>
              <a:rPr lang="en-US" sz="2400" dirty="0">
                <a:latin typeface="Times New Roman" pitchFamily="18" charset="0"/>
              </a:rPr>
              <a:t>BPMN flowchart </a:t>
            </a:r>
            <a:r>
              <a:rPr lang="en-US" sz="2400" dirty="0" smtClean="0">
                <a:latin typeface="Times New Roman" pitchFamily="18" charset="0"/>
              </a:rPr>
              <a:t>into BPEL process in XML and then use BPEL engine to execute </a:t>
            </a:r>
            <a:r>
              <a:rPr lang="en-US" sz="2400" dirty="0">
                <a:latin typeface="Times New Roman" pitchFamily="18" charset="0"/>
              </a:rPr>
              <a:t>BPMN flowchart </a:t>
            </a:r>
            <a:r>
              <a:rPr lang="en-US" sz="2400" dirty="0" smtClean="0">
                <a:latin typeface="Times New Roman" pitchFamily="18" charset="0"/>
              </a:rPr>
              <a:t>.</a:t>
            </a:r>
            <a:endParaRPr lang="en-US" sz="2400" dirty="0"/>
          </a:p>
        </p:txBody>
      </p:sp>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28</a:t>
            </a:fld>
            <a:endParaRPr lang="en-US"/>
          </a:p>
        </p:txBody>
      </p:sp>
    </p:spTree>
    <p:extLst>
      <p:ext uri="{BB962C8B-B14F-4D97-AF65-F5344CB8AC3E}">
        <p14:creationId xmlns:p14="http://schemas.microsoft.com/office/powerpoint/2010/main" val="167064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up)">
                                      <p:cBhvr>
                                        <p:cTn id="7" dur="500"/>
                                        <p:tgtEl>
                                          <p:spTgt spid="3">
                                            <p:txEl>
                                              <p:pRg st="3" end="3"/>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wipe(up)">
                                      <p:cBhvr>
                                        <p:cTn id="11" dur="500"/>
                                        <p:tgtEl>
                                          <p:spTgt spid="3">
                                            <p:txEl>
                                              <p:pRg st="4" end="4"/>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up)">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8153400" cy="623888"/>
          </a:xfrm>
        </p:spPr>
        <p:txBody>
          <a:bodyPr/>
          <a:lstStyle/>
          <a:p>
            <a:r>
              <a:rPr lang="en-US" dirty="0" smtClean="0"/>
              <a:t>Workflow Foundation WF, BPEL and </a:t>
            </a:r>
            <a:r>
              <a:rPr lang="en-US" dirty="0"/>
              <a:t>BPMN</a:t>
            </a:r>
          </a:p>
        </p:txBody>
      </p:sp>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29</a:t>
            </a:fld>
            <a:endParaRPr lang="en-US"/>
          </a:p>
        </p:txBody>
      </p:sp>
      <p:sp>
        <p:nvSpPr>
          <p:cNvPr id="5" name="Rectangle 4"/>
          <p:cNvSpPr/>
          <p:nvPr/>
        </p:nvSpPr>
        <p:spPr bwMode="auto">
          <a:xfrm>
            <a:off x="3732835" y="3560180"/>
            <a:ext cx="1752600" cy="762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smtClean="0"/>
              <a:t>Standard: </a:t>
            </a:r>
            <a:r>
              <a:rPr kumimoji="0" lang="en-US" sz="1800" b="0" i="0" u="none" strike="noStrike" cap="none" normalizeH="0" baseline="0" dirty="0" smtClean="0">
                <a:ln>
                  <a:noFill/>
                </a:ln>
                <a:solidFill>
                  <a:schemeClr val="tx1"/>
                </a:solidFill>
                <a:effectLst/>
                <a:latin typeface="Times New Roman" pitchFamily="18" charset="0"/>
              </a:rPr>
              <a:t>BPEL</a:t>
            </a:r>
            <a:r>
              <a:rPr kumimoji="0" lang="en-US" sz="1800" b="0" i="0" u="none" strike="noStrike" cap="none" normalizeH="0" dirty="0" smtClean="0">
                <a:ln>
                  <a:noFill/>
                </a:ln>
                <a:solidFill>
                  <a:schemeClr val="tx1"/>
                </a:solidFill>
                <a:effectLst/>
                <a:latin typeface="Times New Roman" pitchFamily="18" charset="0"/>
              </a:rPr>
              <a:t> Process in XML</a:t>
            </a:r>
            <a:endParaRPr kumimoji="0" lang="en-US" sz="1800" b="0" i="0" u="none" strike="noStrike" cap="none" normalizeH="0" baseline="0" dirty="0" smtClean="0">
              <a:ln>
                <a:noFill/>
              </a:ln>
              <a:solidFill>
                <a:schemeClr val="tx1"/>
              </a:solidFill>
              <a:effectLst/>
              <a:latin typeface="Times New Roman" pitchFamily="18" charset="0"/>
            </a:endParaRPr>
          </a:p>
        </p:txBody>
      </p:sp>
      <p:sp>
        <p:nvSpPr>
          <p:cNvPr id="6" name="Rectangle 5"/>
          <p:cNvSpPr/>
          <p:nvPr/>
        </p:nvSpPr>
        <p:spPr bwMode="auto">
          <a:xfrm>
            <a:off x="3732835" y="4931780"/>
            <a:ext cx="1752600" cy="762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rPr>
              <a:t>BPEL</a:t>
            </a:r>
            <a:r>
              <a:rPr kumimoji="0" lang="en-US" sz="1800" b="0" i="0" u="none" strike="noStrike" cap="none" normalizeH="0" dirty="0" smtClean="0">
                <a:ln>
                  <a:noFill/>
                </a:ln>
                <a:solidFill>
                  <a:schemeClr val="tx1"/>
                </a:solidFill>
                <a:effectLst/>
                <a:latin typeface="Times New Roman" pitchFamily="18" charset="0"/>
              </a:rPr>
              <a:t> </a:t>
            </a:r>
            <a:r>
              <a:rPr lang="en-US" dirty="0" smtClean="0"/>
              <a:t>Service </a:t>
            </a:r>
            <a:r>
              <a:rPr kumimoji="0" lang="en-US" sz="1800" b="0" i="0" u="none" strike="noStrike" cap="none" normalizeH="0" dirty="0" smtClean="0">
                <a:ln>
                  <a:noFill/>
                </a:ln>
                <a:solidFill>
                  <a:schemeClr val="tx1"/>
                </a:solidFill>
                <a:effectLst/>
                <a:latin typeface="Times New Roman" pitchFamily="18" charset="0"/>
              </a:rPr>
              <a:t>Engine</a:t>
            </a:r>
            <a:endParaRPr kumimoji="0" lang="en-US" sz="1800" b="0" i="0" u="none" strike="noStrike" cap="none" normalizeH="0" baseline="0" dirty="0" smtClean="0">
              <a:ln>
                <a:noFill/>
              </a:ln>
              <a:solidFill>
                <a:schemeClr val="tx1"/>
              </a:solidFill>
              <a:effectLst/>
              <a:latin typeface="Times New Roman" pitchFamily="18" charset="0"/>
            </a:endParaRPr>
          </a:p>
        </p:txBody>
      </p:sp>
      <p:sp>
        <p:nvSpPr>
          <p:cNvPr id="7" name="Down Arrow 6"/>
          <p:cNvSpPr/>
          <p:nvPr/>
        </p:nvSpPr>
        <p:spPr bwMode="auto">
          <a:xfrm>
            <a:off x="4342435" y="4419600"/>
            <a:ext cx="533400" cy="3810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8" name="Rectangle 7"/>
          <p:cNvSpPr/>
          <p:nvPr/>
        </p:nvSpPr>
        <p:spPr bwMode="auto">
          <a:xfrm>
            <a:off x="3731870" y="2112380"/>
            <a:ext cx="1752600" cy="85942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rPr>
              <a:t>BPEL</a:t>
            </a:r>
            <a:r>
              <a:rPr kumimoji="0" lang="en-US" sz="1800" b="0" i="0" u="none" strike="noStrike" cap="none" normalizeH="0" dirty="0" smtClean="0">
                <a:ln>
                  <a:noFill/>
                </a:ln>
                <a:solidFill>
                  <a:schemeClr val="tx1"/>
                </a:solidFill>
                <a:effectLst/>
                <a:latin typeface="Times New Roman" pitchFamily="18" charset="0"/>
              </a:rPr>
              <a:t> Flowchart using visual tools</a:t>
            </a:r>
            <a:endParaRPr kumimoji="0" lang="en-US" sz="1800" b="0" i="0" u="none" strike="noStrike" cap="none" normalizeH="0" baseline="0" dirty="0" smtClean="0">
              <a:ln>
                <a:noFill/>
              </a:ln>
              <a:solidFill>
                <a:schemeClr val="tx1"/>
              </a:solidFill>
              <a:effectLst/>
              <a:latin typeface="Times New Roman" pitchFamily="18" charset="0"/>
            </a:endParaRPr>
          </a:p>
        </p:txBody>
      </p:sp>
      <p:sp>
        <p:nvSpPr>
          <p:cNvPr id="9" name="Rectangle 8"/>
          <p:cNvSpPr/>
          <p:nvPr/>
        </p:nvSpPr>
        <p:spPr bwMode="auto">
          <a:xfrm>
            <a:off x="304800" y="3352800"/>
            <a:ext cx="1828800" cy="762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dirty="0" smtClean="0"/>
              <a:t>WF Flowchart</a:t>
            </a:r>
            <a:endParaRPr kumimoji="0" lang="en-US" sz="1800" b="0" i="0" u="none" strike="noStrike" cap="none" normalizeH="0" baseline="0" dirty="0" smtClean="0">
              <a:ln>
                <a:noFill/>
              </a:ln>
              <a:solidFill>
                <a:schemeClr val="tx1"/>
              </a:solidFill>
              <a:effectLst/>
              <a:latin typeface="Times New Roman" pitchFamily="18" charset="0"/>
            </a:endParaRPr>
          </a:p>
        </p:txBody>
      </p:sp>
      <p:sp>
        <p:nvSpPr>
          <p:cNvPr id="10" name="Rectangle 9"/>
          <p:cNvSpPr/>
          <p:nvPr/>
        </p:nvSpPr>
        <p:spPr bwMode="auto">
          <a:xfrm>
            <a:off x="304800" y="4572000"/>
            <a:ext cx="1987868" cy="9906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kumimoji="0" lang="en-US" sz="1800" b="0" i="0" u="none" strike="noStrike" cap="none" normalizeH="0" dirty="0" smtClean="0">
                <a:ln>
                  <a:noFill/>
                </a:ln>
                <a:solidFill>
                  <a:schemeClr val="tx1"/>
                </a:solidFill>
                <a:effectLst/>
                <a:latin typeface="Times New Roman" pitchFamily="18" charset="0"/>
              </a:rPr>
              <a:t>Intermediate Language XAML &amp; </a:t>
            </a:r>
            <a:r>
              <a:rPr lang="en-US" dirty="0" smtClean="0"/>
              <a:t>MSIL</a:t>
            </a:r>
            <a:r>
              <a:rPr kumimoji="0" lang="en-US" sz="1800" b="0" i="0" u="none" strike="noStrike" cap="none" normalizeH="0" dirty="0" smtClean="0">
                <a:ln>
                  <a:noFill/>
                </a:ln>
                <a:solidFill>
                  <a:schemeClr val="tx1"/>
                </a:solidFill>
                <a:effectLst/>
                <a:latin typeface="Times New Roman" pitchFamily="18" charset="0"/>
              </a:rPr>
              <a:t> </a:t>
            </a:r>
            <a:endParaRPr kumimoji="0" lang="en-US" sz="1800" b="0" i="0" u="none" strike="noStrike" cap="none" normalizeH="0" baseline="0" dirty="0" smtClean="0">
              <a:ln>
                <a:noFill/>
              </a:ln>
              <a:solidFill>
                <a:schemeClr val="tx1"/>
              </a:solidFill>
              <a:effectLst/>
              <a:latin typeface="Times New Roman" pitchFamily="18" charset="0"/>
            </a:endParaRPr>
          </a:p>
        </p:txBody>
      </p:sp>
      <p:sp>
        <p:nvSpPr>
          <p:cNvPr id="11" name="Down Arrow 10"/>
          <p:cNvSpPr/>
          <p:nvPr/>
        </p:nvSpPr>
        <p:spPr bwMode="auto">
          <a:xfrm>
            <a:off x="914400" y="4160004"/>
            <a:ext cx="533400" cy="381000"/>
          </a:xfrm>
          <a:prstGeom prst="down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2" name="Rectangle 11"/>
          <p:cNvSpPr/>
          <p:nvPr/>
        </p:nvSpPr>
        <p:spPr bwMode="auto">
          <a:xfrm>
            <a:off x="304800" y="6019800"/>
            <a:ext cx="1828800" cy="762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smtClean="0"/>
              <a:t>MSIL Common Runtime</a:t>
            </a:r>
            <a:r>
              <a:rPr kumimoji="0" lang="en-US" sz="1800" b="0" i="0" u="none" strike="noStrike" cap="none" normalizeH="0" dirty="0" smtClean="0">
                <a:ln>
                  <a:noFill/>
                </a:ln>
                <a:solidFill>
                  <a:schemeClr val="tx1"/>
                </a:solidFill>
                <a:effectLst/>
                <a:latin typeface="Times New Roman" pitchFamily="18" charset="0"/>
              </a:rPr>
              <a:t> </a:t>
            </a:r>
            <a:endParaRPr kumimoji="0" lang="en-US" sz="1800" b="0" i="0" u="none" strike="noStrike" cap="none" normalizeH="0" baseline="0" dirty="0" smtClean="0">
              <a:ln>
                <a:noFill/>
              </a:ln>
              <a:solidFill>
                <a:schemeClr val="tx1"/>
              </a:solidFill>
              <a:effectLst/>
              <a:latin typeface="Times New Roman" pitchFamily="18" charset="0"/>
            </a:endParaRPr>
          </a:p>
        </p:txBody>
      </p:sp>
      <p:sp>
        <p:nvSpPr>
          <p:cNvPr id="13" name="Down Arrow 12"/>
          <p:cNvSpPr/>
          <p:nvPr/>
        </p:nvSpPr>
        <p:spPr bwMode="auto">
          <a:xfrm>
            <a:off x="914400" y="5593596"/>
            <a:ext cx="533400" cy="381000"/>
          </a:xfrm>
          <a:prstGeom prst="down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4" name="Rectangle 13"/>
          <p:cNvSpPr/>
          <p:nvPr/>
        </p:nvSpPr>
        <p:spPr bwMode="auto">
          <a:xfrm>
            <a:off x="7086600" y="1752600"/>
            <a:ext cx="1905000" cy="7620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smtClean="0"/>
              <a:t>Standard: </a:t>
            </a:r>
            <a:r>
              <a:rPr kumimoji="0" lang="en-US" sz="1800" b="0" i="0" u="none" strike="noStrike" cap="none" normalizeH="0" baseline="0" dirty="0" smtClean="0">
                <a:ln>
                  <a:noFill/>
                </a:ln>
                <a:solidFill>
                  <a:schemeClr val="tx1"/>
                </a:solidFill>
                <a:effectLst/>
                <a:latin typeface="Times New Roman" pitchFamily="18" charset="0"/>
              </a:rPr>
              <a:t>BPMN and Tool</a:t>
            </a:r>
          </a:p>
        </p:txBody>
      </p:sp>
      <p:sp>
        <p:nvSpPr>
          <p:cNvPr id="18" name="Left-Right Arrow 17"/>
          <p:cNvSpPr/>
          <p:nvPr/>
        </p:nvSpPr>
        <p:spPr bwMode="auto">
          <a:xfrm rot="20819018">
            <a:off x="5715000" y="2188827"/>
            <a:ext cx="1219200" cy="457200"/>
          </a:xfrm>
          <a:prstGeom prst="leftRightArrow">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r>
              <a:rPr kumimoji="0" lang="en-US" sz="2000" b="0" i="0" u="none" strike="noStrike" cap="none" normalizeH="0" baseline="0" dirty="0" smtClean="0">
                <a:ln>
                  <a:noFill/>
                </a:ln>
                <a:solidFill>
                  <a:srgbClr val="FF0000"/>
                </a:solidFill>
                <a:effectLst/>
                <a:latin typeface="Times New Roman" pitchFamily="18" charset="0"/>
              </a:rPr>
              <a:t>?</a:t>
            </a:r>
          </a:p>
        </p:txBody>
      </p:sp>
      <p:sp>
        <p:nvSpPr>
          <p:cNvPr id="19" name="Left-Right Arrow 18"/>
          <p:cNvSpPr/>
          <p:nvPr/>
        </p:nvSpPr>
        <p:spPr bwMode="auto">
          <a:xfrm rot="19762641">
            <a:off x="2324099" y="2895598"/>
            <a:ext cx="1219200" cy="457200"/>
          </a:xfrm>
          <a:prstGeom prst="leftRightArrow">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ts val="16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Times New Roman" pitchFamily="18" charset="0"/>
            </a:endParaRPr>
          </a:p>
        </p:txBody>
      </p:sp>
      <p:sp>
        <p:nvSpPr>
          <p:cNvPr id="20" name="Rectangle 19"/>
          <p:cNvSpPr/>
          <p:nvPr/>
        </p:nvSpPr>
        <p:spPr bwMode="auto">
          <a:xfrm>
            <a:off x="7010400" y="4648200"/>
            <a:ext cx="1905000" cy="7620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kumimoji="0" lang="en-US" sz="1800" b="0" i="0" u="none" strike="noStrike" cap="none" normalizeH="0" baseline="0" dirty="0" smtClean="0">
                <a:ln>
                  <a:noFill/>
                </a:ln>
                <a:solidFill>
                  <a:schemeClr val="tx1"/>
                </a:solidFill>
                <a:effectLst/>
                <a:latin typeface="Times New Roman" pitchFamily="18" charset="0"/>
              </a:rPr>
              <a:t>BPMN </a:t>
            </a:r>
            <a:r>
              <a:rPr lang="en-US" dirty="0"/>
              <a:t>Service </a:t>
            </a:r>
            <a:r>
              <a:rPr kumimoji="0" lang="en-US" sz="1800" b="0" i="0" u="none" strike="noStrike" cap="none" normalizeH="0" dirty="0" smtClean="0">
                <a:ln>
                  <a:noFill/>
                </a:ln>
                <a:solidFill>
                  <a:schemeClr val="tx1"/>
                </a:solidFill>
                <a:effectLst/>
                <a:latin typeface="Times New Roman" pitchFamily="18" charset="0"/>
              </a:rPr>
              <a:t>Engine</a:t>
            </a:r>
            <a:endParaRPr kumimoji="0" lang="en-US" sz="1800" b="0" i="0" u="none" strike="noStrike" cap="none" normalizeH="0" baseline="0" dirty="0" smtClean="0">
              <a:ln>
                <a:noFill/>
              </a:ln>
              <a:solidFill>
                <a:schemeClr val="tx1"/>
              </a:solidFill>
              <a:effectLst/>
              <a:latin typeface="Times New Roman" pitchFamily="18" charset="0"/>
            </a:endParaRPr>
          </a:p>
        </p:txBody>
      </p:sp>
      <p:sp>
        <p:nvSpPr>
          <p:cNvPr id="21" name="Down Arrow 20"/>
          <p:cNvSpPr/>
          <p:nvPr/>
        </p:nvSpPr>
        <p:spPr bwMode="auto">
          <a:xfrm>
            <a:off x="7634991" y="2721980"/>
            <a:ext cx="681228" cy="1697620"/>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22" name="Down Arrow 21"/>
          <p:cNvSpPr/>
          <p:nvPr/>
        </p:nvSpPr>
        <p:spPr bwMode="auto">
          <a:xfrm>
            <a:off x="4342435" y="3048000"/>
            <a:ext cx="533400" cy="3810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23" name="Rounded Rectangular Callout 22"/>
          <p:cNvSpPr/>
          <p:nvPr/>
        </p:nvSpPr>
        <p:spPr bwMode="auto">
          <a:xfrm>
            <a:off x="5562600" y="788877"/>
            <a:ext cx="2057401" cy="838200"/>
          </a:xfrm>
          <a:prstGeom prst="wedgeRoundRectCallout">
            <a:avLst>
              <a:gd name="adj1" fmla="val -14591"/>
              <a:gd name="adj2" fmla="val 116182"/>
              <a:gd name="adj3" fmla="val 16667"/>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rPr>
              <a:t>Visual translation is very difficult.</a:t>
            </a:r>
            <a:endParaRPr kumimoji="0" lang="en-US" sz="1800" b="0" i="0" u="none" strike="noStrike" cap="none" normalizeH="0" baseline="0" dirty="0" smtClean="0">
              <a:ln>
                <a:noFill/>
              </a:ln>
              <a:solidFill>
                <a:schemeClr val="tx1"/>
              </a:solidFill>
              <a:effectLst/>
              <a:latin typeface="Times New Roman" pitchFamily="18" charset="0"/>
            </a:endParaRPr>
          </a:p>
        </p:txBody>
      </p:sp>
      <p:grpSp>
        <p:nvGrpSpPr>
          <p:cNvPr id="27" name="Group 26"/>
          <p:cNvGrpSpPr/>
          <p:nvPr/>
        </p:nvGrpSpPr>
        <p:grpSpPr>
          <a:xfrm>
            <a:off x="2292668" y="2590800"/>
            <a:ext cx="1282062" cy="1184374"/>
            <a:chOff x="2667000" y="2209227"/>
            <a:chExt cx="533400" cy="686946"/>
          </a:xfrm>
        </p:grpSpPr>
        <p:cxnSp>
          <p:nvCxnSpPr>
            <p:cNvPr id="25" name="Straight Connector 24"/>
            <p:cNvCxnSpPr/>
            <p:nvPr/>
          </p:nvCxnSpPr>
          <p:spPr bwMode="auto">
            <a:xfrm>
              <a:off x="2667000" y="2209227"/>
              <a:ext cx="533400" cy="686373"/>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26" name="Straight Connector 25"/>
            <p:cNvCxnSpPr/>
            <p:nvPr/>
          </p:nvCxnSpPr>
          <p:spPr bwMode="auto">
            <a:xfrm flipH="1">
              <a:off x="2667000" y="2209800"/>
              <a:ext cx="533400" cy="686373"/>
            </a:xfrm>
            <a:prstGeom prst="line">
              <a:avLst/>
            </a:prstGeom>
            <a:solidFill>
              <a:schemeClr val="accent1"/>
            </a:solidFill>
            <a:ln w="28575" cap="flat" cmpd="sng" algn="ctr">
              <a:solidFill>
                <a:srgbClr val="FF0000"/>
              </a:solidFill>
              <a:prstDash val="solid"/>
              <a:round/>
              <a:headEnd type="none" w="med" len="med"/>
              <a:tailEnd type="none" w="med" len="med"/>
            </a:ln>
            <a:effectLst/>
          </p:spPr>
        </p:cxnSp>
      </p:grpSp>
      <p:grpSp>
        <p:nvGrpSpPr>
          <p:cNvPr id="16" name="Group 15"/>
          <p:cNvGrpSpPr/>
          <p:nvPr/>
        </p:nvGrpSpPr>
        <p:grpSpPr>
          <a:xfrm>
            <a:off x="5715000" y="2667000"/>
            <a:ext cx="2438400" cy="1461876"/>
            <a:chOff x="5715000" y="3048000"/>
            <a:chExt cx="2438400" cy="1185440"/>
          </a:xfrm>
        </p:grpSpPr>
        <p:sp>
          <p:nvSpPr>
            <p:cNvPr id="17" name="Bent Arrow 16"/>
            <p:cNvSpPr/>
            <p:nvPr/>
          </p:nvSpPr>
          <p:spPr bwMode="auto">
            <a:xfrm flipH="1" flipV="1">
              <a:off x="5715000" y="3048000"/>
              <a:ext cx="2438400" cy="1185440"/>
            </a:xfrm>
            <a:prstGeom prst="bent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Times New Roman" pitchFamily="18" charset="0"/>
              </a:endParaRPr>
            </a:p>
          </p:txBody>
        </p:sp>
        <p:sp>
          <p:nvSpPr>
            <p:cNvPr id="15" name="TextBox 14"/>
            <p:cNvSpPr txBox="1"/>
            <p:nvPr/>
          </p:nvSpPr>
          <p:spPr>
            <a:xfrm>
              <a:off x="6344856" y="3744939"/>
              <a:ext cx="1043876" cy="369332"/>
            </a:xfrm>
            <a:prstGeom prst="rect">
              <a:avLst/>
            </a:prstGeom>
            <a:noFill/>
          </p:spPr>
          <p:txBody>
            <a:bodyPr wrap="none" rtlCol="0">
              <a:spAutoFit/>
            </a:bodyPr>
            <a:lstStyle/>
            <a:p>
              <a:r>
                <a:rPr lang="en-US" dirty="0" smtClean="0">
                  <a:solidFill>
                    <a:srgbClr val="0000FF"/>
                  </a:solidFill>
                </a:rPr>
                <a:t>Common</a:t>
              </a:r>
              <a:endParaRPr lang="en-US" dirty="0">
                <a:solidFill>
                  <a:srgbClr val="0000FF"/>
                </a:solidFill>
              </a:endParaRPr>
            </a:p>
          </p:txBody>
        </p:sp>
      </p:grpSp>
    </p:spTree>
    <p:extLst>
      <p:ext uri="{BB962C8B-B14F-4D97-AF65-F5344CB8AC3E}">
        <p14:creationId xmlns:p14="http://schemas.microsoft.com/office/powerpoint/2010/main" val="120560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20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right)">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22" presetClass="entr" presetSubtype="4" fill="hold" grpId="0" nodeType="afterEffect">
                                  <p:stCondLst>
                                    <p:cond delay="250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Fusion </a:t>
            </a:r>
            <a:r>
              <a:rPr lang="en-US" dirty="0" smtClean="0"/>
              <a:t>Middleware Family</a:t>
            </a:r>
            <a:r>
              <a:rPr lang="en-US" dirty="0"/>
              <a:t/>
            </a:r>
            <a:br>
              <a:rPr lang="en-US" dirty="0"/>
            </a:br>
            <a:r>
              <a:rPr lang="en-US" sz="1600" b="0" dirty="0"/>
              <a:t>http://www.oracle.com/technetwork/middleware/fusion-middleware/overview/index.html</a:t>
            </a:r>
          </a:p>
        </p:txBody>
      </p:sp>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3</a:t>
            </a:fld>
            <a:endParaRPr lang="en-US"/>
          </a:p>
        </p:txBody>
      </p:sp>
      <p:pic>
        <p:nvPicPr>
          <p:cNvPr id="6" name="Picture 5"/>
          <p:cNvPicPr>
            <a:picLocks noChangeAspect="1"/>
          </p:cNvPicPr>
          <p:nvPr/>
        </p:nvPicPr>
        <p:blipFill>
          <a:blip r:embed="rId2"/>
          <a:stretch>
            <a:fillRect/>
          </a:stretch>
        </p:blipFill>
        <p:spPr>
          <a:xfrm>
            <a:off x="322081" y="1502989"/>
            <a:ext cx="4542420" cy="3338151"/>
          </a:xfrm>
          <a:prstGeom prst="rect">
            <a:avLst/>
          </a:prstGeom>
        </p:spPr>
      </p:pic>
      <p:pic>
        <p:nvPicPr>
          <p:cNvPr id="7" name="Picture 6"/>
          <p:cNvPicPr>
            <a:picLocks noChangeAspect="1"/>
          </p:cNvPicPr>
          <p:nvPr/>
        </p:nvPicPr>
        <p:blipFill>
          <a:blip r:embed="rId3"/>
          <a:stretch>
            <a:fillRect/>
          </a:stretch>
        </p:blipFill>
        <p:spPr>
          <a:xfrm>
            <a:off x="322080" y="4953000"/>
            <a:ext cx="4225365" cy="1066800"/>
          </a:xfrm>
          <a:prstGeom prst="rect">
            <a:avLst/>
          </a:prstGeom>
        </p:spPr>
      </p:pic>
      <p:pic>
        <p:nvPicPr>
          <p:cNvPr id="8" name="Picture 7"/>
          <p:cNvPicPr>
            <a:picLocks noChangeAspect="1"/>
          </p:cNvPicPr>
          <p:nvPr/>
        </p:nvPicPr>
        <p:blipFill>
          <a:blip r:embed="rId4"/>
          <a:stretch>
            <a:fillRect/>
          </a:stretch>
        </p:blipFill>
        <p:spPr>
          <a:xfrm>
            <a:off x="4933950" y="1676400"/>
            <a:ext cx="4210050" cy="1104900"/>
          </a:xfrm>
          <a:prstGeom prst="rect">
            <a:avLst/>
          </a:prstGeom>
        </p:spPr>
      </p:pic>
      <p:pic>
        <p:nvPicPr>
          <p:cNvPr id="9" name="Picture 8"/>
          <p:cNvPicPr>
            <a:picLocks noChangeAspect="1"/>
          </p:cNvPicPr>
          <p:nvPr/>
        </p:nvPicPr>
        <p:blipFill>
          <a:blip r:embed="rId5"/>
          <a:stretch>
            <a:fillRect/>
          </a:stretch>
        </p:blipFill>
        <p:spPr>
          <a:xfrm>
            <a:off x="4933950" y="2781300"/>
            <a:ext cx="4057650" cy="3162300"/>
          </a:xfrm>
          <a:prstGeom prst="rect">
            <a:avLst/>
          </a:prstGeom>
        </p:spPr>
      </p:pic>
      <p:sp>
        <p:nvSpPr>
          <p:cNvPr id="10" name="Right Arrow 9"/>
          <p:cNvSpPr/>
          <p:nvPr/>
        </p:nvSpPr>
        <p:spPr bwMode="auto">
          <a:xfrm>
            <a:off x="2468301" y="4154346"/>
            <a:ext cx="304800" cy="381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1" name="Right Arrow 10"/>
          <p:cNvSpPr/>
          <p:nvPr/>
        </p:nvSpPr>
        <p:spPr bwMode="auto">
          <a:xfrm>
            <a:off x="11575" y="5691850"/>
            <a:ext cx="304800" cy="381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2" name="Right Arrow 11"/>
          <p:cNvSpPr/>
          <p:nvPr/>
        </p:nvSpPr>
        <p:spPr bwMode="auto">
          <a:xfrm>
            <a:off x="23150" y="3657600"/>
            <a:ext cx="304800" cy="381000"/>
          </a:xfrm>
          <a:prstGeom prst="rightArrow">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3" name="Right Arrow 12"/>
          <p:cNvSpPr/>
          <p:nvPr/>
        </p:nvSpPr>
        <p:spPr bwMode="auto">
          <a:xfrm>
            <a:off x="21020" y="3172064"/>
            <a:ext cx="304800" cy="381000"/>
          </a:xfrm>
          <a:prstGeom prst="rightArrow">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4" name="Rectangle 13"/>
          <p:cNvSpPr/>
          <p:nvPr/>
        </p:nvSpPr>
        <p:spPr bwMode="auto">
          <a:xfrm>
            <a:off x="228600" y="2702860"/>
            <a:ext cx="2895600" cy="228600"/>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12348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3000"/>
                            </p:stCondLst>
                            <p:childTnLst>
                              <p:par>
                                <p:cTn id="5" presetID="22" presetClass="entr" presetSubtype="1" fill="hold" nodeType="afterEffect">
                                  <p:stCondLst>
                                    <p:cond delay="400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7500"/>
                            </p:stCondLst>
                            <p:childTnLst>
                              <p:par>
                                <p:cTn id="9" presetID="22" presetClass="entr" presetSubtype="1" fill="hold" nodeType="afterEffect">
                                  <p:stCondLst>
                                    <p:cond delay="40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2000"/>
                            </p:stCondLst>
                            <p:childTnLst>
                              <p:par>
                                <p:cTn id="13" presetID="42"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par>
                          <p:cTn id="18" fill="hold">
                            <p:stCondLst>
                              <p:cond delay="13000"/>
                            </p:stCondLst>
                            <p:childTnLst>
                              <p:par>
                                <p:cTn id="19" presetID="8" presetClass="emph" presetSubtype="0" fill="hold" grpId="1" nodeType="afterEffect">
                                  <p:stCondLst>
                                    <p:cond delay="0"/>
                                  </p:stCondLst>
                                  <p:childTnLst>
                                    <p:animRot by="21600000">
                                      <p:cBhvr>
                                        <p:cTn id="20" dur="2000" fill="hold"/>
                                        <p:tgtEl>
                                          <p:spTgt spid="14"/>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0-#ppt_w/2"/>
                                          </p:val>
                                        </p:tav>
                                        <p:tav tm="100000">
                                          <p:val>
                                            <p:strVal val="#ppt_x"/>
                                          </p:val>
                                        </p:tav>
                                      </p:tavLst>
                                    </p:anim>
                                    <p:anim calcmode="lin" valueType="num">
                                      <p:cBhvr additive="base">
                                        <p:cTn id="26" dur="500" fill="hold"/>
                                        <p:tgtEl>
                                          <p:spTgt spid="10"/>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0-#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childTnLst>
                          </p:cTn>
                        </p:par>
                        <p:par>
                          <p:cTn id="32" fill="hold">
                            <p:stCondLst>
                              <p:cond delay="1000"/>
                            </p:stCondLst>
                            <p:childTnLst>
                              <p:par>
                                <p:cTn id="33" presetID="2" presetClass="entr" presetSubtype="8"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childTnLst>
                          </p:cTn>
                        </p:par>
                        <p:par>
                          <p:cTn id="37" fill="hold">
                            <p:stCondLst>
                              <p:cond delay="1500"/>
                            </p:stCondLst>
                            <p:childTnLst>
                              <p:par>
                                <p:cTn id="38" presetID="2" presetClass="entr" presetSubtype="8"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0-#ppt_w/2"/>
                                          </p:val>
                                        </p:tav>
                                        <p:tav tm="100000">
                                          <p:val>
                                            <p:strVal val="#ppt_x"/>
                                          </p:val>
                                        </p:tav>
                                      </p:tavLst>
                                    </p:anim>
                                    <p:anim calcmode="lin" valueType="num">
                                      <p:cBhvr additive="base">
                                        <p:cTn id="4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4"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Fusion </a:t>
            </a:r>
            <a:r>
              <a:rPr lang="en-US" dirty="0" smtClean="0"/>
              <a:t>Middleware Family</a:t>
            </a:r>
            <a:r>
              <a:rPr lang="en-US" dirty="0"/>
              <a:t/>
            </a:r>
            <a:br>
              <a:rPr lang="en-US" dirty="0"/>
            </a:br>
            <a:r>
              <a:rPr lang="en-US" sz="1600" b="0" dirty="0"/>
              <a:t>http://www.oracle.com/technetwork/middleware/fusion-middleware/overview/index.html</a:t>
            </a:r>
          </a:p>
        </p:txBody>
      </p:sp>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30</a:t>
            </a:fld>
            <a:endParaRPr lang="en-US"/>
          </a:p>
        </p:txBody>
      </p:sp>
      <p:pic>
        <p:nvPicPr>
          <p:cNvPr id="6" name="Picture 5"/>
          <p:cNvPicPr>
            <a:picLocks noChangeAspect="1"/>
          </p:cNvPicPr>
          <p:nvPr/>
        </p:nvPicPr>
        <p:blipFill>
          <a:blip r:embed="rId2"/>
          <a:stretch>
            <a:fillRect/>
          </a:stretch>
        </p:blipFill>
        <p:spPr>
          <a:xfrm>
            <a:off x="322081" y="1502989"/>
            <a:ext cx="4542420" cy="3338151"/>
          </a:xfrm>
          <a:prstGeom prst="rect">
            <a:avLst/>
          </a:prstGeom>
        </p:spPr>
      </p:pic>
      <p:pic>
        <p:nvPicPr>
          <p:cNvPr id="7" name="Picture 6"/>
          <p:cNvPicPr>
            <a:picLocks noChangeAspect="1"/>
          </p:cNvPicPr>
          <p:nvPr/>
        </p:nvPicPr>
        <p:blipFill>
          <a:blip r:embed="rId3"/>
          <a:stretch>
            <a:fillRect/>
          </a:stretch>
        </p:blipFill>
        <p:spPr>
          <a:xfrm>
            <a:off x="322080" y="4953000"/>
            <a:ext cx="4225365" cy="1066800"/>
          </a:xfrm>
          <a:prstGeom prst="rect">
            <a:avLst/>
          </a:prstGeom>
        </p:spPr>
      </p:pic>
      <p:pic>
        <p:nvPicPr>
          <p:cNvPr id="8" name="Picture 7"/>
          <p:cNvPicPr>
            <a:picLocks noChangeAspect="1"/>
          </p:cNvPicPr>
          <p:nvPr/>
        </p:nvPicPr>
        <p:blipFill>
          <a:blip r:embed="rId4"/>
          <a:stretch>
            <a:fillRect/>
          </a:stretch>
        </p:blipFill>
        <p:spPr>
          <a:xfrm>
            <a:off x="4933950" y="1600200"/>
            <a:ext cx="4210050" cy="1104900"/>
          </a:xfrm>
          <a:prstGeom prst="rect">
            <a:avLst/>
          </a:prstGeom>
        </p:spPr>
      </p:pic>
      <p:pic>
        <p:nvPicPr>
          <p:cNvPr id="9" name="Picture 8"/>
          <p:cNvPicPr>
            <a:picLocks noChangeAspect="1"/>
          </p:cNvPicPr>
          <p:nvPr/>
        </p:nvPicPr>
        <p:blipFill>
          <a:blip r:embed="rId5"/>
          <a:stretch>
            <a:fillRect/>
          </a:stretch>
        </p:blipFill>
        <p:spPr>
          <a:xfrm>
            <a:off x="4933950" y="2705100"/>
            <a:ext cx="4057650" cy="3162300"/>
          </a:xfrm>
          <a:prstGeom prst="rect">
            <a:avLst/>
          </a:prstGeom>
        </p:spPr>
      </p:pic>
      <p:sp>
        <p:nvSpPr>
          <p:cNvPr id="10" name="Right Arrow 9"/>
          <p:cNvSpPr/>
          <p:nvPr/>
        </p:nvSpPr>
        <p:spPr bwMode="auto">
          <a:xfrm>
            <a:off x="2468301" y="4154346"/>
            <a:ext cx="304800" cy="381000"/>
          </a:xfrm>
          <a:prstGeom prst="rightArrow">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1" name="Right Arrow 10"/>
          <p:cNvSpPr/>
          <p:nvPr/>
        </p:nvSpPr>
        <p:spPr bwMode="auto">
          <a:xfrm>
            <a:off x="11575" y="5691850"/>
            <a:ext cx="304800" cy="381000"/>
          </a:xfrm>
          <a:prstGeom prst="rightArrow">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2" name="Right Arrow 11"/>
          <p:cNvSpPr/>
          <p:nvPr/>
        </p:nvSpPr>
        <p:spPr bwMode="auto">
          <a:xfrm>
            <a:off x="23150" y="3657600"/>
            <a:ext cx="304800" cy="381000"/>
          </a:xfrm>
          <a:prstGeom prst="rightArrow">
            <a:avLst/>
          </a:prstGeom>
          <a:solidFill>
            <a:srgbClr val="FF99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86070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32" presetClass="emph" presetSubtype="0" fill="hold" grpId="1" nodeType="afterEffect">
                                  <p:stCondLst>
                                    <p:cond delay="0"/>
                                  </p:stCondLst>
                                  <p:childTnLst>
                                    <p:animRot by="120000">
                                      <p:cBhvr>
                                        <p:cTn id="21" dur="100" fill="hold">
                                          <p:stCondLst>
                                            <p:cond delay="0"/>
                                          </p:stCondLst>
                                        </p:cTn>
                                        <p:tgtEl>
                                          <p:spTgt spid="12"/>
                                        </p:tgtEl>
                                        <p:attrNameLst>
                                          <p:attrName>r</p:attrName>
                                        </p:attrNameLst>
                                      </p:cBhvr>
                                    </p:animRot>
                                    <p:animRot by="-240000">
                                      <p:cBhvr>
                                        <p:cTn id="22" dur="200" fill="hold">
                                          <p:stCondLst>
                                            <p:cond delay="200"/>
                                          </p:stCondLst>
                                        </p:cTn>
                                        <p:tgtEl>
                                          <p:spTgt spid="12"/>
                                        </p:tgtEl>
                                        <p:attrNameLst>
                                          <p:attrName>r</p:attrName>
                                        </p:attrNameLst>
                                      </p:cBhvr>
                                    </p:animRot>
                                    <p:animRot by="240000">
                                      <p:cBhvr>
                                        <p:cTn id="23" dur="200" fill="hold">
                                          <p:stCondLst>
                                            <p:cond delay="400"/>
                                          </p:stCondLst>
                                        </p:cTn>
                                        <p:tgtEl>
                                          <p:spTgt spid="12"/>
                                        </p:tgtEl>
                                        <p:attrNameLst>
                                          <p:attrName>r</p:attrName>
                                        </p:attrNameLst>
                                      </p:cBhvr>
                                    </p:animRot>
                                    <p:animRot by="-240000">
                                      <p:cBhvr>
                                        <p:cTn id="24" dur="200" fill="hold">
                                          <p:stCondLst>
                                            <p:cond delay="600"/>
                                          </p:stCondLst>
                                        </p:cTn>
                                        <p:tgtEl>
                                          <p:spTgt spid="12"/>
                                        </p:tgtEl>
                                        <p:attrNameLst>
                                          <p:attrName>r</p:attrName>
                                        </p:attrNameLst>
                                      </p:cBhvr>
                                    </p:animRot>
                                    <p:animRot by="120000">
                                      <p:cBhvr>
                                        <p:cTn id="25" dur="200" fill="hold">
                                          <p:stCondLst>
                                            <p:cond delay="800"/>
                                          </p:stCondLst>
                                        </p:cTn>
                                        <p:tgtEl>
                                          <p:spTgt spid="12"/>
                                        </p:tgtEl>
                                        <p:attrNameLst>
                                          <p:attrName>r</p:attrName>
                                        </p:attrNameLst>
                                      </p:cBhvr>
                                    </p:animRot>
                                  </p:childTnLst>
                                </p:cTn>
                              </p:par>
                            </p:childTnLst>
                          </p:cTn>
                        </p:par>
                        <p:par>
                          <p:cTn id="26" fill="hold">
                            <p:stCondLst>
                              <p:cond delay="2500"/>
                            </p:stCondLst>
                            <p:childTnLst>
                              <p:par>
                                <p:cTn id="27" presetID="8" presetClass="emph" presetSubtype="0" fill="hold" grpId="2" nodeType="afterEffect">
                                  <p:stCondLst>
                                    <p:cond delay="0"/>
                                  </p:stCondLst>
                                  <p:childTnLst>
                                    <p:animRot by="21600000">
                                      <p:cBhvr>
                                        <p:cTn id="28" dur="2000" fill="hold"/>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2" grpId="1" animBg="1"/>
      <p:bldP spid="12" grpId="2"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219200" y="852488"/>
            <a:ext cx="7315200" cy="6005512"/>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505" y="990600"/>
            <a:ext cx="6935495"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793750" y="152400"/>
            <a:ext cx="8274050" cy="623888"/>
          </a:xfrm>
        </p:spPr>
        <p:txBody>
          <a:bodyPr/>
          <a:lstStyle/>
          <a:p>
            <a:pPr algn="ctr"/>
            <a:r>
              <a:rPr lang="en-US" dirty="0" smtClean="0"/>
              <a:t>Oracle </a:t>
            </a:r>
            <a:r>
              <a:rPr lang="en-US" dirty="0"/>
              <a:t>BPM </a:t>
            </a:r>
            <a:r>
              <a:rPr lang="en-US" dirty="0" smtClean="0"/>
              <a:t>Suite and Its Components</a:t>
            </a:r>
            <a:endParaRPr lang="en-US" dirty="0"/>
          </a:p>
        </p:txBody>
      </p:sp>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31</a:t>
            </a:fld>
            <a:endParaRPr lang="en-US"/>
          </a:p>
        </p:txBody>
      </p:sp>
      <p:sp>
        <p:nvSpPr>
          <p:cNvPr id="3" name="Rounded Rectangular Callout 2"/>
          <p:cNvSpPr/>
          <p:nvPr/>
        </p:nvSpPr>
        <p:spPr bwMode="auto">
          <a:xfrm>
            <a:off x="0" y="4572000"/>
            <a:ext cx="1371601" cy="1219200"/>
          </a:xfrm>
          <a:prstGeom prst="wedgeRoundRectCallout">
            <a:avLst>
              <a:gd name="adj1" fmla="val 77869"/>
              <a:gd name="adj2" fmla="val -28518"/>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Support</a:t>
            </a:r>
            <a:r>
              <a:rPr kumimoji="0" lang="en-US" sz="1600" b="0" i="0" u="none" strike="noStrike" cap="none" normalizeH="0" dirty="0" smtClean="0">
                <a:ln>
                  <a:noFill/>
                </a:ln>
                <a:solidFill>
                  <a:schemeClr val="tx1"/>
                </a:solidFill>
                <a:effectLst/>
                <a:latin typeface="Times New Roman" pitchFamily="18" charset="0"/>
              </a:rPr>
              <a:t> the execution of BPMN and BPEL.</a:t>
            </a:r>
            <a:endParaRPr kumimoji="0" lang="en-US" sz="1600" b="0" i="0" u="none" strike="noStrike" cap="none" normalizeH="0" baseline="0" dirty="0" smtClean="0">
              <a:ln>
                <a:noFill/>
              </a:ln>
              <a:solidFill>
                <a:schemeClr val="tx1"/>
              </a:solidFill>
              <a:effectLst/>
              <a:latin typeface="Times New Roman" pitchFamily="18" charset="0"/>
            </a:endParaRPr>
          </a:p>
        </p:txBody>
      </p:sp>
      <p:sp>
        <p:nvSpPr>
          <p:cNvPr id="8" name="Rectangle 7"/>
          <p:cNvSpPr/>
          <p:nvPr/>
        </p:nvSpPr>
        <p:spPr>
          <a:xfrm>
            <a:off x="1252847" y="838200"/>
            <a:ext cx="1877437" cy="369332"/>
          </a:xfrm>
          <a:prstGeom prst="rect">
            <a:avLst/>
          </a:prstGeom>
        </p:spPr>
        <p:txBody>
          <a:bodyPr wrap="none">
            <a:spAutoFit/>
          </a:bodyPr>
          <a:lstStyle/>
          <a:p>
            <a:r>
              <a:rPr lang="en-US" dirty="0"/>
              <a:t>Oracle BPM Suite</a:t>
            </a:r>
          </a:p>
        </p:txBody>
      </p:sp>
    </p:spTree>
    <p:extLst>
      <p:ext uri="{BB962C8B-B14F-4D97-AF65-F5344CB8AC3E}">
        <p14:creationId xmlns:p14="http://schemas.microsoft.com/office/powerpoint/2010/main" val="135238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Use Oracle </a:t>
            </a:r>
            <a:r>
              <a:rPr lang="en-US" i="1" dirty="0"/>
              <a:t>BPM </a:t>
            </a:r>
            <a:r>
              <a:rPr lang="en-US" i="1" dirty="0" smtClean="0"/>
              <a:t>Studio to Define Model</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32</a:t>
            </a:fld>
            <a:endParaRPr lang="en-US"/>
          </a:p>
        </p:txBody>
      </p:sp>
      <p:pic>
        <p:nvPicPr>
          <p:cNvPr id="5" name="Picture 4"/>
          <p:cNvPicPr>
            <a:picLocks noChangeAspect="1"/>
          </p:cNvPicPr>
          <p:nvPr/>
        </p:nvPicPr>
        <p:blipFill>
          <a:blip r:embed="rId2"/>
          <a:stretch>
            <a:fillRect/>
          </a:stretch>
        </p:blipFill>
        <p:spPr>
          <a:xfrm>
            <a:off x="0" y="1081088"/>
            <a:ext cx="9135346" cy="5700712"/>
          </a:xfrm>
          <a:prstGeom prst="rect">
            <a:avLst/>
          </a:prstGeom>
        </p:spPr>
      </p:pic>
    </p:spTree>
    <p:extLst>
      <p:ext uri="{BB962C8B-B14F-4D97-AF65-F5344CB8AC3E}">
        <p14:creationId xmlns:p14="http://schemas.microsoft.com/office/powerpoint/2010/main" val="5653462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Sales Quote Example Project</a:t>
            </a:r>
          </a:p>
        </p:txBody>
      </p:sp>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33</a:t>
            </a:fld>
            <a:endParaRPr lang="en-US"/>
          </a:p>
        </p:txBody>
      </p:sp>
      <p:pic>
        <p:nvPicPr>
          <p:cNvPr id="6" name="Picture 5"/>
          <p:cNvPicPr>
            <a:picLocks noChangeAspect="1"/>
          </p:cNvPicPr>
          <p:nvPr/>
        </p:nvPicPr>
        <p:blipFill>
          <a:blip r:embed="rId2"/>
          <a:stretch>
            <a:fillRect/>
          </a:stretch>
        </p:blipFill>
        <p:spPr>
          <a:xfrm>
            <a:off x="1067765" y="914400"/>
            <a:ext cx="6705600" cy="5887545"/>
          </a:xfrm>
          <a:prstGeom prst="rect">
            <a:avLst/>
          </a:prstGeom>
        </p:spPr>
      </p:pic>
    </p:spTree>
    <p:extLst>
      <p:ext uri="{BB962C8B-B14F-4D97-AF65-F5344CB8AC3E}">
        <p14:creationId xmlns:p14="http://schemas.microsoft.com/office/powerpoint/2010/main" val="13226166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897020" y="956560"/>
            <a:ext cx="8077200" cy="5810250"/>
          </a:xfrm>
          <a:prstGeom prst="rect">
            <a:avLst/>
          </a:prstGeom>
        </p:spPr>
      </p:pic>
      <p:sp>
        <p:nvSpPr>
          <p:cNvPr id="2" name="Title 1"/>
          <p:cNvSpPr>
            <a:spLocks noGrp="1"/>
          </p:cNvSpPr>
          <p:nvPr>
            <p:ph type="title"/>
          </p:nvPr>
        </p:nvSpPr>
        <p:spPr>
          <a:xfrm>
            <a:off x="685800" y="0"/>
            <a:ext cx="8382000" cy="623888"/>
          </a:xfrm>
        </p:spPr>
        <p:txBody>
          <a:bodyPr/>
          <a:lstStyle/>
          <a:p>
            <a:pPr algn="r"/>
            <a:r>
              <a:rPr lang="en-US" sz="2800" i="1" dirty="0"/>
              <a:t>Initiate </a:t>
            </a:r>
            <a:r>
              <a:rPr lang="en-US" sz="2800" i="1" dirty="0" smtClean="0"/>
              <a:t>Quote &amp; </a:t>
            </a:r>
            <a:r>
              <a:rPr lang="en-US" sz="2800" dirty="0"/>
              <a:t>Determine Business Practice Review</a:t>
            </a:r>
          </a:p>
        </p:txBody>
      </p:sp>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34</a:t>
            </a:fld>
            <a:endParaRPr lang="en-US"/>
          </a:p>
        </p:txBody>
      </p:sp>
      <p:sp>
        <p:nvSpPr>
          <p:cNvPr id="10" name="Rounded Rectangular Callout 9"/>
          <p:cNvSpPr/>
          <p:nvPr/>
        </p:nvSpPr>
        <p:spPr bwMode="auto">
          <a:xfrm>
            <a:off x="3411620" y="5715000"/>
            <a:ext cx="1524000" cy="990600"/>
          </a:xfrm>
          <a:prstGeom prst="wedgeRoundRectCallout">
            <a:avLst>
              <a:gd name="adj1" fmla="val 201616"/>
              <a:gd name="adj2" fmla="val 25338"/>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BPMN Flow Element: </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solidFill>
                  <a:srgbClr val="0000FF"/>
                </a:solidFill>
              </a:rPr>
              <a:t>AND-Join</a:t>
            </a:r>
            <a:endParaRPr kumimoji="0" lang="en-US" sz="1800" b="0" i="0" u="none" strike="noStrike" cap="none" normalizeH="0" baseline="0" dirty="0" smtClean="0">
              <a:ln>
                <a:noFill/>
              </a:ln>
              <a:solidFill>
                <a:srgbClr val="0000FF"/>
              </a:solidFill>
              <a:effectLst/>
            </a:endParaRPr>
          </a:p>
        </p:txBody>
      </p:sp>
      <p:sp>
        <p:nvSpPr>
          <p:cNvPr id="8" name="TextBox 7"/>
          <p:cNvSpPr txBox="1"/>
          <p:nvPr/>
        </p:nvSpPr>
        <p:spPr>
          <a:xfrm>
            <a:off x="6378909" y="4736334"/>
            <a:ext cx="447238" cy="307777"/>
          </a:xfrm>
          <a:prstGeom prst="rect">
            <a:avLst/>
          </a:prstGeom>
          <a:solidFill>
            <a:schemeClr val="bg1"/>
          </a:solidFill>
        </p:spPr>
        <p:txBody>
          <a:bodyPr wrap="none" rtlCol="0">
            <a:spAutoFit/>
          </a:bodyPr>
          <a:lstStyle/>
          <a:p>
            <a:r>
              <a:rPr lang="en-US" sz="1400" dirty="0" smtClean="0"/>
              <a:t>Yes</a:t>
            </a:r>
            <a:endParaRPr lang="en-US" sz="1400" dirty="0"/>
          </a:p>
        </p:txBody>
      </p:sp>
      <p:sp>
        <p:nvSpPr>
          <p:cNvPr id="11" name="TextBox 10"/>
          <p:cNvSpPr txBox="1"/>
          <p:nvPr/>
        </p:nvSpPr>
        <p:spPr>
          <a:xfrm>
            <a:off x="5557803" y="3577834"/>
            <a:ext cx="404278" cy="307777"/>
          </a:xfrm>
          <a:prstGeom prst="rect">
            <a:avLst/>
          </a:prstGeom>
          <a:solidFill>
            <a:schemeClr val="bg1"/>
          </a:solidFill>
        </p:spPr>
        <p:txBody>
          <a:bodyPr wrap="none" rtlCol="0">
            <a:spAutoFit/>
          </a:bodyPr>
          <a:lstStyle/>
          <a:p>
            <a:r>
              <a:rPr lang="en-US" sz="1400" dirty="0" smtClean="0"/>
              <a:t>No</a:t>
            </a:r>
            <a:endParaRPr lang="en-US" sz="1400" dirty="0"/>
          </a:p>
        </p:txBody>
      </p:sp>
      <p:sp>
        <p:nvSpPr>
          <p:cNvPr id="12" name="Rounded Rectangular Callout 11"/>
          <p:cNvSpPr/>
          <p:nvPr/>
        </p:nvSpPr>
        <p:spPr bwMode="auto">
          <a:xfrm>
            <a:off x="210230" y="3236422"/>
            <a:ext cx="1752600" cy="990600"/>
          </a:xfrm>
          <a:prstGeom prst="wedgeRoundRectCallout">
            <a:avLst>
              <a:gd name="adj1" fmla="val 94389"/>
              <a:gd name="adj2" fmla="val 46916"/>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BPMN Flow Element: </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solidFill>
                  <a:srgbClr val="0000FF"/>
                </a:solidFill>
              </a:rPr>
              <a:t>XOR-Decision</a:t>
            </a:r>
            <a:endParaRPr kumimoji="0" lang="en-US" sz="1800" b="0" i="0" u="none" strike="noStrike" cap="none" normalizeH="0" baseline="0" dirty="0" smtClean="0">
              <a:ln>
                <a:noFill/>
              </a:ln>
              <a:solidFill>
                <a:srgbClr val="0000FF"/>
              </a:solidFill>
              <a:effectLst/>
            </a:endParaRPr>
          </a:p>
        </p:txBody>
      </p:sp>
      <p:sp>
        <p:nvSpPr>
          <p:cNvPr id="13" name="Rounded Rectangle 12"/>
          <p:cNvSpPr/>
          <p:nvPr/>
        </p:nvSpPr>
        <p:spPr bwMode="auto">
          <a:xfrm>
            <a:off x="6903337" y="926793"/>
            <a:ext cx="914400" cy="457200"/>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rPr>
              <a:t>Task</a:t>
            </a:r>
          </a:p>
        </p:txBody>
      </p:sp>
      <p:cxnSp>
        <p:nvCxnSpPr>
          <p:cNvPr id="15" name="Straight Arrow Connector 14"/>
          <p:cNvCxnSpPr/>
          <p:nvPr/>
        </p:nvCxnSpPr>
        <p:spPr bwMode="auto">
          <a:xfrm>
            <a:off x="6941437" y="1915802"/>
            <a:ext cx="830963" cy="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16" name="TextBox 15"/>
          <p:cNvSpPr txBox="1"/>
          <p:nvPr/>
        </p:nvSpPr>
        <p:spPr>
          <a:xfrm>
            <a:off x="7069059" y="1600200"/>
            <a:ext cx="659155" cy="369332"/>
          </a:xfrm>
          <a:prstGeom prst="rect">
            <a:avLst/>
          </a:prstGeom>
          <a:noFill/>
        </p:spPr>
        <p:txBody>
          <a:bodyPr wrap="none" rtlCol="0">
            <a:spAutoFit/>
          </a:bodyPr>
          <a:lstStyle/>
          <a:p>
            <a:r>
              <a:rPr lang="en-US" dirty="0" smtClean="0"/>
              <a:t>Flow</a:t>
            </a:r>
            <a:endParaRPr lang="en-US" dirty="0"/>
          </a:p>
        </p:txBody>
      </p:sp>
      <p:cxnSp>
        <p:nvCxnSpPr>
          <p:cNvPr id="17" name="Straight Arrow Connector 16"/>
          <p:cNvCxnSpPr/>
          <p:nvPr/>
        </p:nvCxnSpPr>
        <p:spPr bwMode="auto">
          <a:xfrm>
            <a:off x="7692358" y="6346010"/>
            <a:ext cx="234686" cy="0"/>
          </a:xfrm>
          <a:prstGeom prst="straightConnector1">
            <a:avLst/>
          </a:prstGeom>
          <a:solidFill>
            <a:schemeClr val="accent1"/>
          </a:solidFill>
          <a:ln w="19050" cap="flat" cmpd="sng" algn="ctr">
            <a:solidFill>
              <a:schemeClr val="tx1">
                <a:lumMod val="50000"/>
                <a:lumOff val="50000"/>
              </a:schemeClr>
            </a:solidFill>
            <a:prstDash val="solid"/>
            <a:round/>
            <a:headEnd type="none" w="med" len="med"/>
            <a:tailEnd type="triangle" w="med" len="med"/>
          </a:ln>
          <a:effectLst/>
        </p:spPr>
      </p:cxnSp>
      <p:cxnSp>
        <p:nvCxnSpPr>
          <p:cNvPr id="18" name="Straight Arrow Connector 17"/>
          <p:cNvCxnSpPr/>
          <p:nvPr/>
        </p:nvCxnSpPr>
        <p:spPr bwMode="auto">
          <a:xfrm>
            <a:off x="7620000" y="6491990"/>
            <a:ext cx="266700" cy="274820"/>
          </a:xfrm>
          <a:prstGeom prst="straightConnector1">
            <a:avLst/>
          </a:prstGeom>
          <a:solidFill>
            <a:schemeClr val="accent1"/>
          </a:solidFill>
          <a:ln w="12700" cap="flat" cmpd="sng" algn="ctr">
            <a:solidFill>
              <a:schemeClr val="tx1">
                <a:lumMod val="50000"/>
                <a:lumOff val="50000"/>
              </a:schemeClr>
            </a:solidFill>
            <a:prstDash val="solid"/>
            <a:round/>
            <a:headEnd type="none" w="med" len="med"/>
            <a:tailEnd type="triangle" w="med" len="med"/>
          </a:ln>
          <a:effectLst/>
        </p:spPr>
      </p:cxnSp>
      <p:sp>
        <p:nvSpPr>
          <p:cNvPr id="3" name="Rounded Rectangular Callout 2"/>
          <p:cNvSpPr/>
          <p:nvPr/>
        </p:nvSpPr>
        <p:spPr bwMode="auto">
          <a:xfrm>
            <a:off x="6858000" y="2819400"/>
            <a:ext cx="1752600" cy="990600"/>
          </a:xfrm>
          <a:prstGeom prst="wedgeRoundRectCallout">
            <a:avLst>
              <a:gd name="adj1" fmla="val -75007"/>
              <a:gd name="adj2" fmla="val 81681"/>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t>BPMN Flow Element: </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solidFill>
                  <a:srgbClr val="0000FF"/>
                </a:solidFill>
              </a:rPr>
              <a:t>XOR-Decision</a:t>
            </a:r>
            <a:endParaRPr kumimoji="0" lang="en-US" sz="1800" b="0" i="0" u="none" strike="noStrike" cap="none" normalizeH="0" baseline="0" dirty="0" smtClean="0">
              <a:ln>
                <a:noFill/>
              </a:ln>
              <a:solidFill>
                <a:srgbClr val="0000FF"/>
              </a:solidFill>
              <a:effectLst/>
            </a:endParaRPr>
          </a:p>
        </p:txBody>
      </p:sp>
    </p:spTree>
    <p:extLst>
      <p:ext uri="{BB962C8B-B14F-4D97-AF65-F5344CB8AC3E}">
        <p14:creationId xmlns:p14="http://schemas.microsoft.com/office/powerpoint/2010/main" val="345225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20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3000"/>
                            </p:stCondLst>
                            <p:childTnLst>
                              <p:par>
                                <p:cTn id="13" presetID="22" presetClass="entr" presetSubtype="2" fill="hold" grpId="0" nodeType="afterEffect">
                                  <p:stCondLst>
                                    <p:cond delay="200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Approve </a:t>
            </a:r>
            <a:r>
              <a:rPr lang="en-US" dirty="0" smtClean="0"/>
              <a:t>Quote and Outcome</a:t>
            </a:r>
            <a:endParaRPr lang="en-US" dirty="0"/>
          </a:p>
        </p:txBody>
      </p:sp>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35</a:t>
            </a:fld>
            <a:endParaRPr lang="en-US"/>
          </a:p>
        </p:txBody>
      </p:sp>
      <p:grpSp>
        <p:nvGrpSpPr>
          <p:cNvPr id="12" name="Group 11"/>
          <p:cNvGrpSpPr/>
          <p:nvPr/>
        </p:nvGrpSpPr>
        <p:grpSpPr>
          <a:xfrm>
            <a:off x="46477" y="1535575"/>
            <a:ext cx="9021323" cy="3950825"/>
            <a:chOff x="46477" y="1078375"/>
            <a:chExt cx="9021323" cy="3950825"/>
          </a:xfrm>
        </p:grpSpPr>
        <p:grpSp>
          <p:nvGrpSpPr>
            <p:cNvPr id="8" name="Group 7"/>
            <p:cNvGrpSpPr/>
            <p:nvPr/>
          </p:nvGrpSpPr>
          <p:grpSpPr>
            <a:xfrm>
              <a:off x="46477" y="1306975"/>
              <a:ext cx="9021323" cy="3722225"/>
              <a:chOff x="46477" y="1306975"/>
              <a:chExt cx="9021323" cy="3722225"/>
            </a:xfrm>
          </p:grpSpPr>
          <p:pic>
            <p:nvPicPr>
              <p:cNvPr id="6" name="Picture 5"/>
              <p:cNvPicPr>
                <a:picLocks noChangeAspect="1"/>
              </p:cNvPicPr>
              <p:nvPr/>
            </p:nvPicPr>
            <p:blipFill>
              <a:blip r:embed="rId2"/>
              <a:stretch>
                <a:fillRect/>
              </a:stretch>
            </p:blipFill>
            <p:spPr>
              <a:xfrm>
                <a:off x="5251653" y="1306975"/>
                <a:ext cx="3816147" cy="3542892"/>
              </a:xfrm>
              <a:prstGeom prst="rect">
                <a:avLst/>
              </a:prstGeom>
            </p:spPr>
          </p:pic>
          <p:pic>
            <p:nvPicPr>
              <p:cNvPr id="5" name="Picture 4"/>
              <p:cNvPicPr>
                <a:picLocks noChangeAspect="1"/>
              </p:cNvPicPr>
              <p:nvPr/>
            </p:nvPicPr>
            <p:blipFill>
              <a:blip r:embed="rId3"/>
              <a:stretch>
                <a:fillRect/>
              </a:stretch>
            </p:blipFill>
            <p:spPr>
              <a:xfrm>
                <a:off x="46477" y="1478429"/>
                <a:ext cx="5443214" cy="3550771"/>
              </a:xfrm>
              <a:prstGeom prst="rect">
                <a:avLst/>
              </a:prstGeom>
            </p:spPr>
          </p:pic>
        </p:grpSp>
        <p:sp>
          <p:nvSpPr>
            <p:cNvPr id="9" name="Rectangle 8"/>
            <p:cNvSpPr/>
            <p:nvPr/>
          </p:nvSpPr>
          <p:spPr bwMode="auto">
            <a:xfrm>
              <a:off x="6096000" y="1143000"/>
              <a:ext cx="381000" cy="53340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cxnSp>
          <p:nvCxnSpPr>
            <p:cNvPr id="11" name="Straight Connector 10"/>
            <p:cNvCxnSpPr/>
            <p:nvPr/>
          </p:nvCxnSpPr>
          <p:spPr bwMode="auto">
            <a:xfrm flipH="1" flipV="1">
              <a:off x="5240078" y="1078375"/>
              <a:ext cx="1072947" cy="609600"/>
            </a:xfrm>
            <a:prstGeom prst="line">
              <a:avLst/>
            </a:prstGeom>
            <a:solidFill>
              <a:schemeClr val="accent1"/>
            </a:solidFill>
            <a:ln w="9525" cap="flat" cmpd="sng" algn="ctr">
              <a:solidFill>
                <a:schemeClr val="tx1"/>
              </a:solidFill>
              <a:prstDash val="solid"/>
              <a:round/>
              <a:headEnd type="none" w="med" len="med"/>
              <a:tailEnd type="triangle" w="med" len="med"/>
            </a:ln>
            <a:effectLst/>
          </p:spPr>
        </p:cxnSp>
      </p:grpSp>
      <p:sp>
        <p:nvSpPr>
          <p:cNvPr id="3" name="TextBox 2"/>
          <p:cNvSpPr txBox="1"/>
          <p:nvPr/>
        </p:nvSpPr>
        <p:spPr>
          <a:xfrm>
            <a:off x="4572000" y="1219200"/>
            <a:ext cx="1604863" cy="369332"/>
          </a:xfrm>
          <a:prstGeom prst="rect">
            <a:avLst/>
          </a:prstGeom>
          <a:noFill/>
        </p:spPr>
        <p:txBody>
          <a:bodyPr wrap="none" rtlCol="0">
            <a:spAutoFit/>
          </a:bodyPr>
          <a:lstStyle/>
          <a:p>
            <a:r>
              <a:rPr lang="en-US" dirty="0" smtClean="0"/>
              <a:t>To Enter Quote</a:t>
            </a:r>
            <a:endParaRPr lang="en-US" dirty="0"/>
          </a:p>
        </p:txBody>
      </p:sp>
    </p:spTree>
    <p:extLst>
      <p:ext uri="{BB962C8B-B14F-4D97-AF65-F5344CB8AC3E}">
        <p14:creationId xmlns:p14="http://schemas.microsoft.com/office/powerpoint/2010/main" val="24324562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p:txBody>
          <a:bodyPr/>
          <a:lstStyle/>
          <a:p>
            <a:pPr>
              <a:defRPr/>
            </a:pPr>
            <a:fld id="{7B4F1BC2-38B2-4DA0-8FAF-C280FB26AC61}" type="slidenum">
              <a:rPr lang="en-US" smtClean="0"/>
              <a:pPr>
                <a:defRPr/>
              </a:pPr>
              <a:t>36</a:t>
            </a:fld>
            <a:endParaRPr lang="en-US" smtClean="0"/>
          </a:p>
        </p:txBody>
      </p:sp>
      <p:sp>
        <p:nvSpPr>
          <p:cNvPr id="19459" name="Rectangle 2"/>
          <p:cNvSpPr>
            <a:spLocks noGrp="1" noChangeArrowheads="1"/>
          </p:cNvSpPr>
          <p:nvPr>
            <p:ph type="title"/>
          </p:nvPr>
        </p:nvSpPr>
        <p:spPr>
          <a:xfrm>
            <a:off x="1143000" y="152400"/>
            <a:ext cx="7924800" cy="623888"/>
          </a:xfrm>
        </p:spPr>
        <p:txBody>
          <a:bodyPr/>
          <a:lstStyle/>
          <a:p>
            <a:pPr eaLnBrk="1" hangingPunct="1"/>
            <a:r>
              <a:rPr lang="en-US" sz="3600" dirty="0" smtClean="0"/>
              <a:t>Lecture Outline</a:t>
            </a:r>
          </a:p>
        </p:txBody>
      </p:sp>
      <p:sp>
        <p:nvSpPr>
          <p:cNvPr id="19460" name="Rectangle 13"/>
          <p:cNvSpPr>
            <a:spLocks noChangeArrowheads="1"/>
          </p:cNvSpPr>
          <p:nvPr/>
        </p:nvSpPr>
        <p:spPr bwMode="auto">
          <a:xfrm>
            <a:off x="533400" y="3810000"/>
            <a:ext cx="5715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40000"/>
              </a:lnSpc>
              <a:spcBef>
                <a:spcPct val="20000"/>
              </a:spcBef>
              <a:buClr>
                <a:schemeClr val="folHlink"/>
              </a:buClr>
              <a:buSzPct val="60000"/>
              <a:buFont typeface="Wingdings" pitchFamily="2" charset="2"/>
              <a:buChar char="n"/>
            </a:pPr>
            <a:endParaRPr lang="en-US" sz="2800"/>
          </a:p>
        </p:txBody>
      </p:sp>
      <p:sp>
        <p:nvSpPr>
          <p:cNvPr id="266260" name="Rectangle 20"/>
          <p:cNvSpPr>
            <a:spLocks noChangeArrowheads="1"/>
          </p:cNvSpPr>
          <p:nvPr/>
        </p:nvSpPr>
        <p:spPr bwMode="auto">
          <a:xfrm>
            <a:off x="685800" y="1066800"/>
            <a:ext cx="8382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a:spcBef>
                <a:spcPct val="20000"/>
              </a:spcBef>
              <a:buClr>
                <a:schemeClr val="folHlink"/>
              </a:buClr>
              <a:buSzPct val="60000"/>
              <a:buFont typeface="Wingdings" pitchFamily="2" charset="2"/>
              <a:buChar char="n"/>
            </a:pPr>
            <a:r>
              <a:rPr lang="en-US" sz="2400" dirty="0" smtClean="0">
                <a:solidFill>
                  <a:schemeClr val="bg1">
                    <a:lumMod val="50000"/>
                  </a:schemeClr>
                </a:solidFill>
              </a:rPr>
              <a:t>BPEL Development Frameworks</a:t>
            </a:r>
          </a:p>
          <a:p>
            <a:pPr marL="914400" lvl="1" indent="-457200">
              <a:spcBef>
                <a:spcPct val="20000"/>
              </a:spcBef>
              <a:buClr>
                <a:srgbClr val="C00000"/>
              </a:buClr>
              <a:buSzPct val="60000"/>
              <a:buFont typeface="Wingdings" pitchFamily="2" charset="2"/>
              <a:buChar char="Ø"/>
            </a:pPr>
            <a:r>
              <a:rPr lang="en-US" sz="2000" dirty="0" smtClean="0">
                <a:solidFill>
                  <a:schemeClr val="bg1">
                    <a:lumMod val="50000"/>
                  </a:schemeClr>
                </a:solidFill>
              </a:rPr>
              <a:t>Oracle </a:t>
            </a:r>
            <a:r>
              <a:rPr lang="en-US" sz="2000" dirty="0">
                <a:solidFill>
                  <a:schemeClr val="bg1">
                    <a:lumMod val="50000"/>
                  </a:schemeClr>
                </a:solidFill>
              </a:rPr>
              <a:t>SOA Suite: BPEL Process </a:t>
            </a:r>
            <a:r>
              <a:rPr lang="en-US" sz="2000" dirty="0" smtClean="0">
                <a:solidFill>
                  <a:schemeClr val="bg1">
                    <a:lumMod val="50000"/>
                  </a:schemeClr>
                </a:solidFill>
              </a:rPr>
              <a:t>Manager </a:t>
            </a:r>
            <a:r>
              <a:rPr lang="en-US" sz="2000" dirty="0">
                <a:solidFill>
                  <a:schemeClr val="bg1">
                    <a:lumMod val="50000"/>
                  </a:schemeClr>
                </a:solidFill>
              </a:rPr>
              <a:t>and </a:t>
            </a:r>
            <a:br>
              <a:rPr lang="en-US" sz="2000" dirty="0">
                <a:solidFill>
                  <a:schemeClr val="bg1">
                    <a:lumMod val="50000"/>
                  </a:schemeClr>
                </a:solidFill>
              </a:rPr>
            </a:br>
            <a:r>
              <a:rPr lang="en-US" sz="2000" dirty="0" err="1" smtClean="0">
                <a:solidFill>
                  <a:schemeClr val="bg1">
                    <a:lumMod val="50000"/>
                  </a:schemeClr>
                </a:solidFill>
              </a:rPr>
              <a:t>JDeveloper</a:t>
            </a:r>
            <a:r>
              <a:rPr lang="en-US" sz="2000" dirty="0" smtClean="0">
                <a:solidFill>
                  <a:schemeClr val="bg1">
                    <a:lumMod val="50000"/>
                  </a:schemeClr>
                </a:solidFill>
              </a:rPr>
              <a:t> </a:t>
            </a:r>
            <a:r>
              <a:rPr lang="en-US" sz="2000" dirty="0">
                <a:solidFill>
                  <a:schemeClr val="bg1">
                    <a:lumMod val="50000"/>
                  </a:schemeClr>
                </a:solidFill>
              </a:rPr>
              <a:t>Designer</a:t>
            </a:r>
          </a:p>
          <a:p>
            <a:pPr marL="909638" lvl="1">
              <a:spcBef>
                <a:spcPct val="20000"/>
              </a:spcBef>
              <a:buClr>
                <a:srgbClr val="C00000"/>
              </a:buClr>
              <a:buSzPct val="60000"/>
            </a:pPr>
            <a:r>
              <a:rPr lang="en-US" dirty="0" smtClean="0">
                <a:solidFill>
                  <a:schemeClr val="bg1">
                    <a:lumMod val="50000"/>
                  </a:schemeClr>
                </a:solidFill>
              </a:rPr>
              <a:t>http</a:t>
            </a:r>
            <a:r>
              <a:rPr lang="en-US" dirty="0">
                <a:solidFill>
                  <a:schemeClr val="bg1">
                    <a:lumMod val="50000"/>
                  </a:schemeClr>
                </a:solidFill>
              </a:rPr>
              <a:t>://www.oracle.com/technology/software/tech/webservices/index.html</a:t>
            </a:r>
            <a:br>
              <a:rPr lang="en-US" dirty="0">
                <a:solidFill>
                  <a:schemeClr val="bg1">
                    <a:lumMod val="50000"/>
                  </a:schemeClr>
                </a:solidFill>
              </a:rPr>
            </a:br>
            <a:r>
              <a:rPr lang="en-US" dirty="0">
                <a:solidFill>
                  <a:schemeClr val="bg1">
                    <a:lumMod val="50000"/>
                  </a:schemeClr>
                </a:solidFill>
              </a:rPr>
              <a:t>http://www.oracle.com/technology/software/products/jdev/index.html</a:t>
            </a:r>
            <a:br>
              <a:rPr lang="en-US" dirty="0">
                <a:solidFill>
                  <a:schemeClr val="bg1">
                    <a:lumMod val="50000"/>
                  </a:schemeClr>
                </a:solidFill>
              </a:rPr>
            </a:br>
            <a:r>
              <a:rPr lang="en-US" dirty="0">
                <a:solidFill>
                  <a:schemeClr val="bg1">
                    <a:lumMod val="50000"/>
                  </a:schemeClr>
                </a:solidFill>
              </a:rPr>
              <a:t>http://www.oracle.com/technetwork/articles/soa/index-095969.html</a:t>
            </a:r>
          </a:p>
          <a:p>
            <a:pPr lvl="1" indent="-457200">
              <a:spcBef>
                <a:spcPct val="20000"/>
              </a:spcBef>
              <a:buClr>
                <a:schemeClr val="folHlink"/>
              </a:buClr>
              <a:buSzPct val="60000"/>
              <a:buFont typeface="Wingdings" pitchFamily="2" charset="2"/>
              <a:buChar char="n"/>
            </a:pPr>
            <a:r>
              <a:rPr lang="en-US" sz="2400" dirty="0">
                <a:solidFill>
                  <a:schemeClr val="bg1">
                    <a:lumMod val="50000"/>
                  </a:schemeClr>
                </a:solidFill>
              </a:rPr>
              <a:t>BPMN and BPMN Development </a:t>
            </a:r>
            <a:r>
              <a:rPr lang="en-US" sz="2400" dirty="0" smtClean="0">
                <a:solidFill>
                  <a:schemeClr val="bg1">
                    <a:lumMod val="50000"/>
                  </a:schemeClr>
                </a:solidFill>
              </a:rPr>
              <a:t>Frameworks</a:t>
            </a:r>
            <a:endParaRPr lang="en-US" sz="2400" dirty="0">
              <a:solidFill>
                <a:schemeClr val="bg1">
                  <a:lumMod val="50000"/>
                </a:schemeClr>
              </a:solidFill>
            </a:endParaRPr>
          </a:p>
          <a:p>
            <a:pPr lvl="1">
              <a:lnSpc>
                <a:spcPts val="1400"/>
              </a:lnSpc>
              <a:spcBef>
                <a:spcPts val="0"/>
              </a:spcBef>
              <a:buClr>
                <a:srgbClr val="C00000"/>
              </a:buClr>
              <a:buSzPct val="60000"/>
            </a:pPr>
            <a:r>
              <a:rPr lang="en-US" sz="4800" dirty="0"/>
              <a:t>	</a:t>
            </a:r>
            <a:r>
              <a:rPr lang="en-US" sz="1100" dirty="0" smtClean="0"/>
              <a:t>http</a:t>
            </a:r>
            <a:r>
              <a:rPr lang="en-US" sz="1100" dirty="0"/>
              <a:t>://www.oracle.com/technetwork/middleware/soasuite/documentation/oracle-bpm-modeling-guide-ps4fp-487996.pdf</a:t>
            </a:r>
          </a:p>
          <a:p>
            <a:pPr lvl="1" indent="-457200">
              <a:spcBef>
                <a:spcPct val="20000"/>
              </a:spcBef>
              <a:buClr>
                <a:schemeClr val="folHlink"/>
              </a:buClr>
              <a:buSzPct val="60000"/>
              <a:buFont typeface="Wingdings" pitchFamily="2" charset="2"/>
              <a:buChar char="n"/>
            </a:pPr>
            <a:r>
              <a:rPr lang="en-US" sz="2800" dirty="0">
                <a:solidFill>
                  <a:srgbClr val="C00000"/>
                </a:solidFill>
              </a:rPr>
              <a:t>Microsoft BizTalk</a:t>
            </a:r>
          </a:p>
          <a:p>
            <a:pPr lvl="1">
              <a:spcBef>
                <a:spcPct val="20000"/>
              </a:spcBef>
              <a:buClr>
                <a:srgbClr val="C00000"/>
              </a:buClr>
              <a:buSzPct val="60000"/>
            </a:pPr>
            <a:r>
              <a:rPr lang="en-US" sz="2000" dirty="0" smtClean="0">
                <a:solidFill>
                  <a:srgbClr val="C00000"/>
                </a:solidFill>
              </a:rPr>
              <a:t>https</a:t>
            </a:r>
            <a:r>
              <a:rPr lang="en-US" sz="2000" dirty="0">
                <a:solidFill>
                  <a:srgbClr val="C00000"/>
                </a:solidFill>
              </a:rPr>
              <a:t>://www.microsoft.com/en-us/cloud-platform/biztalk </a:t>
            </a:r>
            <a:endParaRPr lang="en-US" sz="2000" dirty="0" smtClean="0">
              <a:solidFill>
                <a:srgbClr val="C00000"/>
              </a:solidFill>
            </a:endParaRPr>
          </a:p>
        </p:txBody>
      </p:sp>
      <p:pic>
        <p:nvPicPr>
          <p:cNvPr id="2" name="Picture 1"/>
          <p:cNvPicPr>
            <a:picLocks noChangeAspect="1"/>
          </p:cNvPicPr>
          <p:nvPr/>
        </p:nvPicPr>
        <p:blipFill>
          <a:blip r:embed="rId3"/>
          <a:stretch>
            <a:fillRect/>
          </a:stretch>
        </p:blipFill>
        <p:spPr>
          <a:xfrm>
            <a:off x="1676400" y="4572935"/>
            <a:ext cx="5638800" cy="2237440"/>
          </a:xfrm>
          <a:prstGeom prst="rect">
            <a:avLst/>
          </a:prstGeom>
        </p:spPr>
      </p:pic>
    </p:spTree>
    <p:extLst>
      <p:ext uri="{BB962C8B-B14F-4D97-AF65-F5344CB8AC3E}">
        <p14:creationId xmlns:p14="http://schemas.microsoft.com/office/powerpoint/2010/main" val="318031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266260">
                                            <p:txEl>
                                              <p:pRg st="5" end="5"/>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p:txBody>
          <a:bodyPr/>
          <a:lstStyle/>
          <a:p>
            <a:pPr>
              <a:defRPr/>
            </a:pPr>
            <a:fld id="{255AFBDE-098F-4858-A6BA-9EC9129E672C}" type="slidenum">
              <a:rPr lang="en-US" smtClean="0"/>
              <a:pPr>
                <a:defRPr/>
              </a:pPr>
              <a:t>37</a:t>
            </a:fld>
            <a:endParaRPr lang="en-US" smtClean="0"/>
          </a:p>
        </p:txBody>
      </p:sp>
      <p:sp>
        <p:nvSpPr>
          <p:cNvPr id="41987" name="Rectangle 2"/>
          <p:cNvSpPr>
            <a:spLocks noGrp="1" noChangeArrowheads="1"/>
          </p:cNvSpPr>
          <p:nvPr>
            <p:ph type="title"/>
          </p:nvPr>
        </p:nvSpPr>
        <p:spPr>
          <a:xfrm>
            <a:off x="1447800" y="152400"/>
            <a:ext cx="6248400" cy="623888"/>
          </a:xfrm>
        </p:spPr>
        <p:txBody>
          <a:bodyPr/>
          <a:lstStyle/>
          <a:p>
            <a:pPr algn="ctr" eaLnBrk="1" hangingPunct="1"/>
            <a:r>
              <a:rPr lang="en-US" sz="2800" dirty="0" smtClean="0"/>
              <a:t>Microsoft BizTalk Server</a:t>
            </a:r>
          </a:p>
        </p:txBody>
      </p:sp>
      <p:sp>
        <p:nvSpPr>
          <p:cNvPr id="41988" name="Rectangle 3"/>
          <p:cNvSpPr>
            <a:spLocks noGrp="1" noChangeArrowheads="1"/>
          </p:cNvSpPr>
          <p:nvPr>
            <p:ph type="body" idx="1"/>
          </p:nvPr>
        </p:nvSpPr>
        <p:spPr>
          <a:xfrm>
            <a:off x="457200" y="1066800"/>
            <a:ext cx="8382000" cy="4913313"/>
          </a:xfrm>
        </p:spPr>
        <p:txBody>
          <a:bodyPr/>
          <a:lstStyle/>
          <a:p>
            <a:pPr eaLnBrk="1" hangingPunct="1">
              <a:lnSpc>
                <a:spcPct val="120000"/>
              </a:lnSpc>
            </a:pPr>
            <a:r>
              <a:rPr lang="en-US" dirty="0" smtClean="0"/>
              <a:t>BizTalk is business process oriented, while WF is more programming oriented.</a:t>
            </a:r>
          </a:p>
          <a:p>
            <a:pPr eaLnBrk="1" hangingPunct="1">
              <a:lnSpc>
                <a:spcPct val="120000"/>
              </a:lnSpc>
            </a:pPr>
            <a:r>
              <a:rPr lang="en-US" dirty="0" smtClean="0"/>
              <a:t>It works on </a:t>
            </a:r>
            <a:r>
              <a:rPr lang="en-US" dirty="0" err="1" smtClean="0"/>
              <a:t>.Net</a:t>
            </a:r>
            <a:r>
              <a:rPr lang="en-US" dirty="0" smtClean="0"/>
              <a:t> </a:t>
            </a:r>
            <a:r>
              <a:rPr lang="en-US" dirty="0" smtClean="0"/>
              <a:t>Framework and integrated into cloud</a:t>
            </a:r>
            <a:endParaRPr lang="en-US" dirty="0" smtClean="0"/>
          </a:p>
          <a:p>
            <a:pPr eaLnBrk="1" hangingPunct="1">
              <a:lnSpc>
                <a:spcPct val="120000"/>
              </a:lnSpc>
            </a:pPr>
            <a:r>
              <a:rPr lang="en-US" dirty="0" smtClean="0"/>
              <a:t>It shares most of the interfaces and design tools in </a:t>
            </a:r>
            <a:r>
              <a:rPr lang="en-US" dirty="0" err="1" smtClean="0"/>
              <a:t>.Net</a:t>
            </a:r>
            <a:r>
              <a:rPr lang="en-US" dirty="0" smtClean="0"/>
              <a:t> </a:t>
            </a:r>
            <a:r>
              <a:rPr lang="en-US" dirty="0"/>
              <a:t>Framework</a:t>
            </a:r>
            <a:endParaRPr lang="en-US" dirty="0" smtClean="0"/>
          </a:p>
          <a:p>
            <a:pPr eaLnBrk="1" hangingPunct="1">
              <a:lnSpc>
                <a:spcPct val="120000"/>
              </a:lnSpc>
            </a:pPr>
            <a:r>
              <a:rPr lang="en-US" dirty="0" smtClean="0"/>
              <a:t>The native language of the process composition is in fact </a:t>
            </a:r>
            <a:r>
              <a:rPr lang="en-US" dirty="0" err="1" smtClean="0"/>
              <a:t>XLang</a:t>
            </a:r>
            <a:r>
              <a:rPr lang="en-US" dirty="0" smtClean="0"/>
              <a:t> or </a:t>
            </a:r>
            <a:r>
              <a:rPr lang="en-US" dirty="0" err="1" smtClean="0"/>
              <a:t>XLang</a:t>
            </a:r>
            <a:r>
              <a:rPr lang="en-US" dirty="0" smtClean="0"/>
              <a:t>/s</a:t>
            </a:r>
          </a:p>
          <a:p>
            <a:pPr eaLnBrk="1" hangingPunct="1">
              <a:lnSpc>
                <a:spcPct val="120000"/>
              </a:lnSpc>
            </a:pPr>
            <a:r>
              <a:rPr lang="en-US" dirty="0" err="1" smtClean="0"/>
              <a:t>XLang</a:t>
            </a:r>
            <a:r>
              <a:rPr lang="en-US" dirty="0" smtClean="0"/>
              <a:t>/s is an improved version of </a:t>
            </a:r>
            <a:r>
              <a:rPr lang="en-US" dirty="0" err="1" smtClean="0"/>
              <a:t>XLang</a:t>
            </a:r>
            <a:endParaRPr lang="en-US" dirty="0" smtClean="0"/>
          </a:p>
          <a:p>
            <a:pPr eaLnBrk="1" hangingPunct="1">
              <a:lnSpc>
                <a:spcPct val="120000"/>
              </a:lnSpc>
            </a:pPr>
            <a:r>
              <a:rPr lang="en-US" dirty="0" smtClean="0"/>
              <a:t>BPEL can be imported into </a:t>
            </a:r>
            <a:r>
              <a:rPr lang="en-US" dirty="0" err="1" smtClean="0"/>
              <a:t>Xlang</a:t>
            </a:r>
            <a:r>
              <a:rPr lang="en-US" dirty="0" smtClean="0"/>
              <a:t>/s, </a:t>
            </a:r>
            <a:r>
              <a:rPr lang="en-US" dirty="0"/>
              <a:t>and </a:t>
            </a:r>
            <a:r>
              <a:rPr lang="en-US" dirty="0" err="1"/>
              <a:t>Xlang</a:t>
            </a:r>
            <a:r>
              <a:rPr lang="en-US" dirty="0"/>
              <a:t>/s </a:t>
            </a:r>
            <a:r>
              <a:rPr lang="en-US" dirty="0" smtClean="0"/>
              <a:t>can be exported to BPEL</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p:txBody>
          <a:bodyPr/>
          <a:lstStyle/>
          <a:p>
            <a:pPr>
              <a:defRPr/>
            </a:pPr>
            <a:fld id="{3349972B-0E81-4A04-87D3-D83E66B58552}" type="slidenum">
              <a:rPr lang="en-US" smtClean="0"/>
              <a:pPr>
                <a:defRPr/>
              </a:pPr>
              <a:t>38</a:t>
            </a:fld>
            <a:endParaRPr lang="en-US" smtClean="0"/>
          </a:p>
        </p:txBody>
      </p:sp>
      <p:sp>
        <p:nvSpPr>
          <p:cNvPr id="43011" name="Rectangle 2"/>
          <p:cNvSpPr>
            <a:spLocks noGrp="1" noChangeArrowheads="1"/>
          </p:cNvSpPr>
          <p:nvPr>
            <p:ph type="title"/>
          </p:nvPr>
        </p:nvSpPr>
        <p:spPr>
          <a:xfrm>
            <a:off x="1752600" y="304800"/>
            <a:ext cx="6781800" cy="487363"/>
          </a:xfrm>
        </p:spPr>
        <p:txBody>
          <a:bodyPr/>
          <a:lstStyle/>
          <a:p>
            <a:pPr eaLnBrk="1" hangingPunct="1"/>
            <a:r>
              <a:rPr lang="en-US" smtClean="0"/>
              <a:t>Integration Server Goals</a:t>
            </a:r>
          </a:p>
        </p:txBody>
      </p:sp>
      <p:sp>
        <p:nvSpPr>
          <p:cNvPr id="43012" name="Rectangle 3"/>
          <p:cNvSpPr>
            <a:spLocks noGrp="1" noChangeArrowheads="1"/>
          </p:cNvSpPr>
          <p:nvPr>
            <p:ph type="body" idx="1"/>
          </p:nvPr>
        </p:nvSpPr>
        <p:spPr>
          <a:xfrm>
            <a:off x="381000" y="1295400"/>
            <a:ext cx="7924800" cy="4164013"/>
          </a:xfrm>
        </p:spPr>
        <p:txBody>
          <a:bodyPr/>
          <a:lstStyle/>
          <a:p>
            <a:pPr eaLnBrk="1" hangingPunct="1"/>
            <a:r>
              <a:rPr lang="en-US" dirty="0" smtClean="0"/>
              <a:t>Integration of heterogeneous systems or Enterprise Application Integration (EAI</a:t>
            </a:r>
            <a:r>
              <a:rPr lang="en-US" dirty="0" smtClean="0"/>
              <a:t>)</a:t>
            </a:r>
          </a:p>
          <a:p>
            <a:pPr eaLnBrk="1" hangingPunct="1"/>
            <a:r>
              <a:rPr lang="en-US" dirty="0" smtClean="0"/>
              <a:t>Integration</a:t>
            </a:r>
            <a:r>
              <a:rPr lang="en-US" dirty="0"/>
              <a:t> with </a:t>
            </a:r>
            <a:r>
              <a:rPr lang="en-US" dirty="0" smtClean="0"/>
              <a:t>other Microsoft </a:t>
            </a:r>
            <a:r>
              <a:rPr lang="en-US" dirty="0"/>
              <a:t>products such as Windows </a:t>
            </a:r>
            <a:r>
              <a:rPr lang="en-US" dirty="0" smtClean="0"/>
              <a:t>Server, </a:t>
            </a:r>
            <a:r>
              <a:rPr lang="en-US" dirty="0"/>
              <a:t>Visual </a:t>
            </a:r>
            <a:r>
              <a:rPr lang="en-US" dirty="0" smtClean="0"/>
              <a:t>Studio, </a:t>
            </a:r>
            <a:r>
              <a:rPr lang="en-US" dirty="0"/>
              <a:t>SQL Server </a:t>
            </a:r>
            <a:r>
              <a:rPr lang="en-US" dirty="0" smtClean="0"/>
              <a:t>and Office, </a:t>
            </a:r>
            <a:r>
              <a:rPr lang="en-US" dirty="0"/>
              <a:t>InfoPath, SharePoint, </a:t>
            </a:r>
            <a:r>
              <a:rPr lang="en-US" dirty="0" smtClean="0"/>
              <a:t>Visio, etc.</a:t>
            </a:r>
            <a:r>
              <a:rPr lang="en-US" dirty="0"/>
              <a:t> </a:t>
            </a:r>
            <a:endParaRPr lang="en-US" dirty="0" smtClean="0"/>
          </a:p>
          <a:p>
            <a:pPr eaLnBrk="1" hangingPunct="1"/>
            <a:r>
              <a:rPr lang="en-US" dirty="0" smtClean="0"/>
              <a:t>Integration with partners (B2B)</a:t>
            </a:r>
          </a:p>
          <a:p>
            <a:pPr eaLnBrk="1" hangingPunct="1"/>
            <a:r>
              <a:rPr lang="en-US" dirty="0" smtClean="0"/>
              <a:t>Management of long-lived (persistent) transactional processes</a:t>
            </a:r>
          </a:p>
          <a:p>
            <a:pPr eaLnBrk="1" hangingPunct="1"/>
            <a:r>
              <a:rPr lang="en-US" dirty="0" smtClean="0"/>
              <a:t>High performance in demanding conditions</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p:txBody>
          <a:bodyPr/>
          <a:lstStyle/>
          <a:p>
            <a:pPr>
              <a:defRPr/>
            </a:pPr>
            <a:fld id="{2AF5DC06-A05B-4375-9521-729F8564826A}" type="slidenum">
              <a:rPr lang="en-US" smtClean="0"/>
              <a:pPr>
                <a:defRPr/>
              </a:pPr>
              <a:t>39</a:t>
            </a:fld>
            <a:endParaRPr lang="en-US" smtClean="0"/>
          </a:p>
        </p:txBody>
      </p:sp>
      <p:sp>
        <p:nvSpPr>
          <p:cNvPr id="44035" name="Rectangle 2"/>
          <p:cNvSpPr>
            <a:spLocks noGrp="1" noChangeArrowheads="1"/>
          </p:cNvSpPr>
          <p:nvPr>
            <p:ph type="title"/>
          </p:nvPr>
        </p:nvSpPr>
        <p:spPr>
          <a:xfrm>
            <a:off x="1524000" y="152400"/>
            <a:ext cx="7180263" cy="585788"/>
          </a:xfrm>
        </p:spPr>
        <p:txBody>
          <a:bodyPr/>
          <a:lstStyle/>
          <a:p>
            <a:pPr eaLnBrk="1" hangingPunct="1"/>
            <a:r>
              <a:rPr lang="en-US" smtClean="0"/>
              <a:t>Features of BizTalk Server</a:t>
            </a:r>
          </a:p>
        </p:txBody>
      </p:sp>
      <p:sp>
        <p:nvSpPr>
          <p:cNvPr id="44036" name="Rectangle 3"/>
          <p:cNvSpPr>
            <a:spLocks noGrp="1" noChangeArrowheads="1"/>
          </p:cNvSpPr>
          <p:nvPr>
            <p:ph type="body" idx="1"/>
          </p:nvPr>
        </p:nvSpPr>
        <p:spPr>
          <a:xfrm>
            <a:off x="314325" y="1146175"/>
            <a:ext cx="8502650" cy="5330825"/>
          </a:xfrm>
        </p:spPr>
        <p:txBody>
          <a:bodyPr/>
          <a:lstStyle/>
          <a:p>
            <a:pPr eaLnBrk="1" hangingPunct="1"/>
            <a:r>
              <a:rPr lang="en-US" dirty="0" smtClean="0"/>
              <a:t>Design Goals: Highly available/scalable messaging engine</a:t>
            </a:r>
          </a:p>
          <a:p>
            <a:pPr eaLnBrk="1" hangingPunct="1"/>
            <a:r>
              <a:rPr lang="en-US" dirty="0" smtClean="0"/>
              <a:t>Support for EAI and B2B integration through BizTalk Process-centric computing (orchestration)</a:t>
            </a:r>
          </a:p>
          <a:p>
            <a:pPr eaLnBrk="1" hangingPunct="1"/>
            <a:r>
              <a:rPr lang="en-US" dirty="0" smtClean="0"/>
              <a:t>High performance rules/policies engine</a:t>
            </a:r>
          </a:p>
          <a:p>
            <a:pPr eaLnBrk="1" hangingPunct="1"/>
            <a:r>
              <a:rPr lang="en-US" dirty="0" smtClean="0"/>
              <a:t>Enterprise single sign-on</a:t>
            </a:r>
          </a:p>
          <a:p>
            <a:pPr eaLnBrk="1" hangingPunct="1"/>
            <a:r>
              <a:rPr lang="en-US" dirty="0" smtClean="0"/>
              <a:t>Service-Oriented Architecture (SOA)</a:t>
            </a:r>
          </a:p>
          <a:p>
            <a:pPr lvl="1" eaLnBrk="1" hangingPunct="1"/>
            <a:r>
              <a:rPr lang="en-US" dirty="0" smtClean="0"/>
              <a:t>Promotes interoperability and federation</a:t>
            </a:r>
          </a:p>
          <a:p>
            <a:pPr eaLnBrk="1" hangingPunct="1"/>
            <a:r>
              <a:rPr lang="en-US" dirty="0" smtClean="0"/>
              <a:t>Integrate with could computing resources.</a:t>
            </a:r>
            <a:endParaRPr lang="en-US" dirty="0" smtClean="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p:txBody>
          <a:bodyPr/>
          <a:lstStyle/>
          <a:p>
            <a:pPr>
              <a:defRPr/>
            </a:pPr>
            <a:fld id="{A0801C41-FC28-4AAC-BFE1-AE0D44E948AA}" type="slidenum">
              <a:rPr lang="en-US" smtClean="0"/>
              <a:pPr>
                <a:defRPr/>
              </a:pPr>
              <a:t>4</a:t>
            </a:fld>
            <a:endParaRPr lang="en-US" smtClean="0"/>
          </a:p>
        </p:txBody>
      </p:sp>
      <p:sp>
        <p:nvSpPr>
          <p:cNvPr id="20483" name="Rectangle 2"/>
          <p:cNvSpPr>
            <a:spLocks noGrp="1" noChangeArrowheads="1"/>
          </p:cNvSpPr>
          <p:nvPr>
            <p:ph type="title"/>
          </p:nvPr>
        </p:nvSpPr>
        <p:spPr/>
        <p:txBody>
          <a:bodyPr/>
          <a:lstStyle/>
          <a:p>
            <a:pPr eaLnBrk="1" hangingPunct="1"/>
            <a:r>
              <a:rPr lang="en-US" smtClean="0"/>
              <a:t>Oracle SOA Suite Architecture</a:t>
            </a:r>
          </a:p>
        </p:txBody>
      </p:sp>
      <p:pic>
        <p:nvPicPr>
          <p:cNvPr id="2048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752600"/>
            <a:ext cx="8686800" cy="329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3861" name="Rectangle 5"/>
          <p:cNvSpPr>
            <a:spLocks noChangeArrowheads="1"/>
          </p:cNvSpPr>
          <p:nvPr/>
        </p:nvSpPr>
        <p:spPr bwMode="auto">
          <a:xfrm>
            <a:off x="1828800" y="1752600"/>
            <a:ext cx="1371600" cy="2438400"/>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 name="Rectangle 5"/>
          <p:cNvSpPr>
            <a:spLocks noChangeArrowheads="1"/>
          </p:cNvSpPr>
          <p:nvPr/>
        </p:nvSpPr>
        <p:spPr bwMode="auto">
          <a:xfrm>
            <a:off x="228600" y="2514600"/>
            <a:ext cx="1600200" cy="609600"/>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 name="Up Arrow 1"/>
          <p:cNvSpPr/>
          <p:nvPr/>
        </p:nvSpPr>
        <p:spPr bwMode="auto">
          <a:xfrm>
            <a:off x="4178630" y="3677392"/>
            <a:ext cx="381000" cy="304800"/>
          </a:xfrm>
          <a:prstGeom prst="upArrow">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8" name="Up Arrow 7"/>
          <p:cNvSpPr/>
          <p:nvPr/>
        </p:nvSpPr>
        <p:spPr bwMode="auto">
          <a:xfrm>
            <a:off x="5181600" y="4897438"/>
            <a:ext cx="381000" cy="304800"/>
          </a:xfrm>
          <a:prstGeom prst="upArrow">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8" presetClass="entr" presetSubtype="0" accel="5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1000" fill="hold"/>
                                        <p:tgtEl>
                                          <p:spTgt spid="6"/>
                                        </p:tgtEl>
                                        <p:attrNameLst>
                                          <p:attrName>ppt_x</p:attrName>
                                        </p:attrNameLst>
                                      </p:cBhvr>
                                      <p:tavLst>
                                        <p:tav tm="0">
                                          <p:val>
                                            <p:fltVal val="-1"/>
                                          </p:val>
                                        </p:tav>
                                        <p:tav tm="50000">
                                          <p:val>
                                            <p:fltVal val="0.95"/>
                                          </p:val>
                                        </p:tav>
                                        <p:tav tm="100000">
                                          <p:val>
                                            <p:strVal val="#ppt_x"/>
                                          </p:val>
                                        </p:tav>
                                      </p:tavLst>
                                    </p:anim>
                                    <p:anim calcmode="lin" valueType="num">
                                      <p:cBhvr>
                                        <p:cTn id="9" dur="1000" fill="hold"/>
                                        <p:tgtEl>
                                          <p:spTgt spid="6"/>
                                        </p:tgtEl>
                                        <p:attrNameLst>
                                          <p:attrName>ppt_y</p:attrName>
                                        </p:attrNameLst>
                                      </p:cBhvr>
                                      <p:tavLst>
                                        <p:tav tm="0">
                                          <p:val>
                                            <p:strVal val="#ppt_y"/>
                                          </p:val>
                                        </p:tav>
                                        <p:tav tm="100000">
                                          <p:val>
                                            <p:strVal val="#ppt_y"/>
                                          </p:val>
                                        </p:tav>
                                      </p:tavLst>
                                    </p:anim>
                                    <p:animEffect transition="in" filter="fade">
                                      <p:cBhvr>
                                        <p:cTn id="10" dur="1000"/>
                                        <p:tgtEl>
                                          <p:spTgt spid="6"/>
                                        </p:tgtEl>
                                      </p:cBhvr>
                                    </p:animEffect>
                                  </p:childTnLst>
                                </p:cTn>
                              </p:par>
                            </p:childTnLst>
                          </p:cTn>
                        </p:par>
                        <p:par>
                          <p:cTn id="11" fill="hold" nodeType="afterGroup">
                            <p:stCondLst>
                              <p:cond delay="1000"/>
                            </p:stCondLst>
                            <p:childTnLst>
                              <p:par>
                                <p:cTn id="12" presetID="48" presetClass="entr" presetSubtype="0" accel="50000" fill="hold" grpId="0" nodeType="afterEffect">
                                  <p:stCondLst>
                                    <p:cond delay="0"/>
                                  </p:stCondLst>
                                  <p:childTnLst>
                                    <p:set>
                                      <p:cBhvr>
                                        <p:cTn id="13" dur="1" fill="hold">
                                          <p:stCondLst>
                                            <p:cond delay="0"/>
                                          </p:stCondLst>
                                        </p:cTn>
                                        <p:tgtEl>
                                          <p:spTgt spid="633861"/>
                                        </p:tgtEl>
                                        <p:attrNameLst>
                                          <p:attrName>style.visibility</p:attrName>
                                        </p:attrNameLst>
                                      </p:cBhvr>
                                      <p:to>
                                        <p:strVal val="visible"/>
                                      </p:to>
                                    </p:set>
                                    <p:anim calcmode="lin" valueType="num">
                                      <p:cBhvr>
                                        <p:cTn id="14" dur="1000" fill="hold"/>
                                        <p:tgtEl>
                                          <p:spTgt spid="633861"/>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5" dur="1000" fill="hold"/>
                                        <p:tgtEl>
                                          <p:spTgt spid="633861"/>
                                        </p:tgtEl>
                                        <p:attrNameLst>
                                          <p:attrName>ppt_x</p:attrName>
                                        </p:attrNameLst>
                                      </p:cBhvr>
                                      <p:tavLst>
                                        <p:tav tm="0">
                                          <p:val>
                                            <p:fltVal val="-1"/>
                                          </p:val>
                                        </p:tav>
                                        <p:tav tm="50000">
                                          <p:val>
                                            <p:fltVal val="0.95"/>
                                          </p:val>
                                        </p:tav>
                                        <p:tav tm="100000">
                                          <p:val>
                                            <p:strVal val="#ppt_x"/>
                                          </p:val>
                                        </p:tav>
                                      </p:tavLst>
                                    </p:anim>
                                    <p:anim calcmode="lin" valueType="num">
                                      <p:cBhvr>
                                        <p:cTn id="16" dur="1000" fill="hold"/>
                                        <p:tgtEl>
                                          <p:spTgt spid="633861"/>
                                        </p:tgtEl>
                                        <p:attrNameLst>
                                          <p:attrName>ppt_y</p:attrName>
                                        </p:attrNameLst>
                                      </p:cBhvr>
                                      <p:tavLst>
                                        <p:tav tm="0">
                                          <p:val>
                                            <p:strVal val="#ppt_y"/>
                                          </p:val>
                                        </p:tav>
                                        <p:tav tm="100000">
                                          <p:val>
                                            <p:strVal val="#ppt_y"/>
                                          </p:val>
                                        </p:tav>
                                      </p:tavLst>
                                    </p:anim>
                                    <p:animEffect transition="in" filter="fade">
                                      <p:cBhvr>
                                        <p:cTn id="17" dur="1000"/>
                                        <p:tgtEl>
                                          <p:spTgt spid="633861"/>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861" grpId="0" animBg="1"/>
      <p:bldP spid="6" grpId="0" animBg="1"/>
      <p:bldP spid="2"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2133600" y="4284268"/>
            <a:ext cx="1276350" cy="918552"/>
            <a:chOff x="5715000" y="3048000"/>
            <a:chExt cx="2438400" cy="1185440"/>
          </a:xfrm>
          <a:solidFill>
            <a:srgbClr val="FFC000"/>
          </a:solidFill>
        </p:grpSpPr>
        <p:sp>
          <p:nvSpPr>
            <p:cNvPr id="37" name="Bent Arrow 36"/>
            <p:cNvSpPr/>
            <p:nvPr/>
          </p:nvSpPr>
          <p:spPr bwMode="auto">
            <a:xfrm flipH="1" flipV="1">
              <a:off x="5715000" y="3048000"/>
              <a:ext cx="2438400" cy="1185440"/>
            </a:xfrm>
            <a:prstGeom prst="bentArrow">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Times New Roman" pitchFamily="18" charset="0"/>
              </a:endParaRPr>
            </a:p>
          </p:txBody>
        </p:sp>
        <p:sp>
          <p:nvSpPr>
            <p:cNvPr id="38" name="TextBox 37"/>
            <p:cNvSpPr txBox="1"/>
            <p:nvPr/>
          </p:nvSpPr>
          <p:spPr>
            <a:xfrm>
              <a:off x="6344857" y="3790903"/>
              <a:ext cx="274948" cy="299493"/>
            </a:xfrm>
            <a:prstGeom prst="rect">
              <a:avLst/>
            </a:prstGeom>
            <a:grpFill/>
          </p:spPr>
          <p:txBody>
            <a:bodyPr wrap="none" rtlCol="0">
              <a:spAutoFit/>
            </a:bodyPr>
            <a:lstStyle/>
            <a:p>
              <a:endParaRPr lang="en-US" dirty="0">
                <a:solidFill>
                  <a:srgbClr val="0000FF"/>
                </a:solidFill>
              </a:endParaRPr>
            </a:p>
          </p:txBody>
        </p:sp>
      </p:grpSp>
      <p:sp>
        <p:nvSpPr>
          <p:cNvPr id="2" name="Title 1"/>
          <p:cNvSpPr>
            <a:spLocks noGrp="1"/>
          </p:cNvSpPr>
          <p:nvPr>
            <p:ph type="title"/>
          </p:nvPr>
        </p:nvSpPr>
        <p:spPr>
          <a:xfrm>
            <a:off x="914400" y="76200"/>
            <a:ext cx="8153400" cy="623888"/>
          </a:xfrm>
        </p:spPr>
        <p:txBody>
          <a:bodyPr/>
          <a:lstStyle/>
          <a:p>
            <a:r>
              <a:rPr lang="en-US" dirty="0" smtClean="0"/>
              <a:t>Workflow Foundation WF, BPEL and </a:t>
            </a:r>
            <a:r>
              <a:rPr lang="en-US" dirty="0"/>
              <a:t>BPMN</a:t>
            </a:r>
          </a:p>
        </p:txBody>
      </p:sp>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40</a:t>
            </a:fld>
            <a:endParaRPr lang="en-US"/>
          </a:p>
        </p:txBody>
      </p:sp>
      <p:sp>
        <p:nvSpPr>
          <p:cNvPr id="5" name="Rectangle 4"/>
          <p:cNvSpPr/>
          <p:nvPr/>
        </p:nvSpPr>
        <p:spPr bwMode="auto">
          <a:xfrm>
            <a:off x="4723435" y="3560180"/>
            <a:ext cx="1752600" cy="762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smtClean="0"/>
              <a:t>Standard: </a:t>
            </a:r>
            <a:r>
              <a:rPr kumimoji="0" lang="en-US" sz="1800" b="0" i="0" u="none" strike="noStrike" cap="none" normalizeH="0" baseline="0" dirty="0" smtClean="0">
                <a:ln>
                  <a:noFill/>
                </a:ln>
                <a:solidFill>
                  <a:schemeClr val="tx1"/>
                </a:solidFill>
                <a:effectLst/>
                <a:latin typeface="Times New Roman" pitchFamily="18" charset="0"/>
              </a:rPr>
              <a:t>BPEL</a:t>
            </a:r>
            <a:r>
              <a:rPr kumimoji="0" lang="en-US" sz="1800" b="0" i="0" u="none" strike="noStrike" cap="none" normalizeH="0" dirty="0" smtClean="0">
                <a:ln>
                  <a:noFill/>
                </a:ln>
                <a:solidFill>
                  <a:schemeClr val="tx1"/>
                </a:solidFill>
                <a:effectLst/>
                <a:latin typeface="Times New Roman" pitchFamily="18" charset="0"/>
              </a:rPr>
              <a:t> Process in XML</a:t>
            </a:r>
            <a:endParaRPr kumimoji="0" lang="en-US" sz="1800" b="0" i="0" u="none" strike="noStrike" cap="none" normalizeH="0" baseline="0" dirty="0" smtClean="0">
              <a:ln>
                <a:noFill/>
              </a:ln>
              <a:solidFill>
                <a:schemeClr val="tx1"/>
              </a:solidFill>
              <a:effectLst/>
              <a:latin typeface="Times New Roman" pitchFamily="18" charset="0"/>
            </a:endParaRPr>
          </a:p>
        </p:txBody>
      </p:sp>
      <p:sp>
        <p:nvSpPr>
          <p:cNvPr id="6" name="Rectangle 5"/>
          <p:cNvSpPr/>
          <p:nvPr/>
        </p:nvSpPr>
        <p:spPr bwMode="auto">
          <a:xfrm>
            <a:off x="4724400" y="4800600"/>
            <a:ext cx="1752600" cy="762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rPr>
              <a:t>BPEL</a:t>
            </a:r>
            <a:r>
              <a:rPr kumimoji="0" lang="en-US" sz="1800" b="0" i="0" u="none" strike="noStrike" cap="none" normalizeH="0" dirty="0" smtClean="0">
                <a:ln>
                  <a:noFill/>
                </a:ln>
                <a:solidFill>
                  <a:schemeClr val="tx1"/>
                </a:solidFill>
                <a:effectLst/>
                <a:latin typeface="Times New Roman" pitchFamily="18" charset="0"/>
              </a:rPr>
              <a:t> </a:t>
            </a:r>
            <a:r>
              <a:rPr lang="en-US" dirty="0" smtClean="0"/>
              <a:t>Service </a:t>
            </a:r>
            <a:r>
              <a:rPr kumimoji="0" lang="en-US" sz="1800" b="0" i="0" u="none" strike="noStrike" cap="none" normalizeH="0" dirty="0" smtClean="0">
                <a:ln>
                  <a:noFill/>
                </a:ln>
                <a:solidFill>
                  <a:schemeClr val="tx1"/>
                </a:solidFill>
                <a:effectLst/>
                <a:latin typeface="Times New Roman" pitchFamily="18" charset="0"/>
              </a:rPr>
              <a:t>Engine</a:t>
            </a:r>
            <a:endParaRPr kumimoji="0" lang="en-US" sz="1800" b="0" i="0" u="none" strike="noStrike" cap="none" normalizeH="0" baseline="0" dirty="0" smtClean="0">
              <a:ln>
                <a:noFill/>
              </a:ln>
              <a:solidFill>
                <a:schemeClr val="tx1"/>
              </a:solidFill>
              <a:effectLst/>
              <a:latin typeface="Times New Roman" pitchFamily="18" charset="0"/>
            </a:endParaRPr>
          </a:p>
        </p:txBody>
      </p:sp>
      <p:sp>
        <p:nvSpPr>
          <p:cNvPr id="7" name="Down Arrow 6"/>
          <p:cNvSpPr/>
          <p:nvPr/>
        </p:nvSpPr>
        <p:spPr bwMode="auto">
          <a:xfrm>
            <a:off x="5334000" y="4373380"/>
            <a:ext cx="533400" cy="3810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8" name="Rectangle 7"/>
          <p:cNvSpPr/>
          <p:nvPr/>
        </p:nvSpPr>
        <p:spPr bwMode="auto">
          <a:xfrm>
            <a:off x="4723435" y="2154820"/>
            <a:ext cx="1752600" cy="762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rPr>
              <a:t>BPEL</a:t>
            </a:r>
            <a:r>
              <a:rPr kumimoji="0" lang="en-US" sz="1800" b="0" i="0" u="none" strike="noStrike" cap="none" normalizeH="0" dirty="0" smtClean="0">
                <a:ln>
                  <a:noFill/>
                </a:ln>
                <a:solidFill>
                  <a:schemeClr val="tx1"/>
                </a:solidFill>
                <a:effectLst/>
                <a:latin typeface="Times New Roman" pitchFamily="18" charset="0"/>
              </a:rPr>
              <a:t> Flowchart using tools</a:t>
            </a:r>
            <a:endParaRPr kumimoji="0" lang="en-US" sz="1800" b="0" i="0" u="none" strike="noStrike" cap="none" normalizeH="0" baseline="0" dirty="0" smtClean="0">
              <a:ln>
                <a:noFill/>
              </a:ln>
              <a:solidFill>
                <a:schemeClr val="tx1"/>
              </a:solidFill>
              <a:effectLst/>
              <a:latin typeface="Times New Roman" pitchFamily="18" charset="0"/>
            </a:endParaRPr>
          </a:p>
        </p:txBody>
      </p:sp>
      <p:sp>
        <p:nvSpPr>
          <p:cNvPr id="9" name="Rectangle 8"/>
          <p:cNvSpPr/>
          <p:nvPr/>
        </p:nvSpPr>
        <p:spPr bwMode="auto">
          <a:xfrm>
            <a:off x="244839" y="3352800"/>
            <a:ext cx="1828800" cy="762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dirty="0" smtClean="0"/>
              <a:t>WF Flowchart</a:t>
            </a:r>
            <a:endParaRPr kumimoji="0" lang="en-US" sz="1800" b="0" i="0" u="none" strike="noStrike" cap="none" normalizeH="0" baseline="0" dirty="0" smtClean="0">
              <a:ln>
                <a:noFill/>
              </a:ln>
              <a:solidFill>
                <a:schemeClr val="tx1"/>
              </a:solidFill>
              <a:effectLst/>
              <a:latin typeface="Times New Roman" pitchFamily="18" charset="0"/>
            </a:endParaRPr>
          </a:p>
        </p:txBody>
      </p:sp>
      <p:sp>
        <p:nvSpPr>
          <p:cNvPr id="10" name="Rectangle 9"/>
          <p:cNvSpPr/>
          <p:nvPr/>
        </p:nvSpPr>
        <p:spPr bwMode="auto">
          <a:xfrm>
            <a:off x="228600" y="4593220"/>
            <a:ext cx="1828800" cy="762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kumimoji="0" lang="en-US" sz="1800" b="0" i="0" u="none" strike="noStrike" cap="none" normalizeH="0" dirty="0" smtClean="0">
                <a:ln>
                  <a:noFill/>
                </a:ln>
                <a:solidFill>
                  <a:schemeClr val="tx1"/>
                </a:solidFill>
                <a:effectLst/>
                <a:latin typeface="Times New Roman" pitchFamily="18" charset="0"/>
              </a:rPr>
              <a:t>Intermediate Language </a:t>
            </a:r>
            <a:r>
              <a:rPr lang="en-US" dirty="0" smtClean="0"/>
              <a:t>MSIL</a:t>
            </a:r>
            <a:r>
              <a:rPr kumimoji="0" lang="en-US" sz="1800" b="0" i="0" u="none" strike="noStrike" cap="none" normalizeH="0" dirty="0" smtClean="0">
                <a:ln>
                  <a:noFill/>
                </a:ln>
                <a:solidFill>
                  <a:schemeClr val="tx1"/>
                </a:solidFill>
                <a:effectLst/>
                <a:latin typeface="Times New Roman" pitchFamily="18" charset="0"/>
              </a:rPr>
              <a:t> </a:t>
            </a:r>
            <a:endParaRPr kumimoji="0" lang="en-US" sz="1800" b="0" i="0" u="none" strike="noStrike" cap="none" normalizeH="0" baseline="0" dirty="0" smtClean="0">
              <a:ln>
                <a:noFill/>
              </a:ln>
              <a:solidFill>
                <a:schemeClr val="tx1"/>
              </a:solidFill>
              <a:effectLst/>
              <a:latin typeface="Times New Roman" pitchFamily="18" charset="0"/>
            </a:endParaRPr>
          </a:p>
        </p:txBody>
      </p:sp>
      <p:sp>
        <p:nvSpPr>
          <p:cNvPr id="11" name="Down Arrow 10"/>
          <p:cNvSpPr/>
          <p:nvPr/>
        </p:nvSpPr>
        <p:spPr bwMode="auto">
          <a:xfrm>
            <a:off x="892539" y="4202883"/>
            <a:ext cx="533400" cy="381000"/>
          </a:xfrm>
          <a:prstGeom prst="down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2" name="Rectangle 11"/>
          <p:cNvSpPr/>
          <p:nvPr/>
        </p:nvSpPr>
        <p:spPr bwMode="auto">
          <a:xfrm>
            <a:off x="228600" y="5867400"/>
            <a:ext cx="1828800" cy="762000"/>
          </a:xfrm>
          <a:prstGeom prst="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smtClean="0"/>
              <a:t>MSIL Common Runtime</a:t>
            </a:r>
            <a:r>
              <a:rPr kumimoji="0" lang="en-US" sz="1800" b="0" i="0" u="none" strike="noStrike" cap="none" normalizeH="0" dirty="0" smtClean="0">
                <a:ln>
                  <a:noFill/>
                </a:ln>
                <a:solidFill>
                  <a:schemeClr val="tx1"/>
                </a:solidFill>
                <a:effectLst/>
                <a:latin typeface="Times New Roman" pitchFamily="18" charset="0"/>
              </a:rPr>
              <a:t> </a:t>
            </a:r>
            <a:endParaRPr kumimoji="0" lang="en-US" sz="1800" b="0" i="0" u="none" strike="noStrike" cap="none" normalizeH="0" baseline="0" dirty="0" smtClean="0">
              <a:ln>
                <a:noFill/>
              </a:ln>
              <a:solidFill>
                <a:schemeClr val="tx1"/>
              </a:solidFill>
              <a:effectLst/>
              <a:latin typeface="Times New Roman" pitchFamily="18" charset="0"/>
            </a:endParaRPr>
          </a:p>
        </p:txBody>
      </p:sp>
      <p:sp>
        <p:nvSpPr>
          <p:cNvPr id="13" name="Down Arrow 12"/>
          <p:cNvSpPr/>
          <p:nvPr/>
        </p:nvSpPr>
        <p:spPr bwMode="auto">
          <a:xfrm>
            <a:off x="838200" y="5410200"/>
            <a:ext cx="533400" cy="381000"/>
          </a:xfrm>
          <a:prstGeom prst="down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4" name="Rectangle 13"/>
          <p:cNvSpPr/>
          <p:nvPr/>
        </p:nvSpPr>
        <p:spPr bwMode="auto">
          <a:xfrm>
            <a:off x="7086600" y="1752600"/>
            <a:ext cx="1905000" cy="7620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smtClean="0"/>
              <a:t>Standard: </a:t>
            </a:r>
            <a:r>
              <a:rPr kumimoji="0" lang="en-US" sz="1800" b="0" i="0" u="none" strike="noStrike" cap="none" normalizeH="0" baseline="0" dirty="0" smtClean="0">
                <a:ln>
                  <a:noFill/>
                </a:ln>
                <a:solidFill>
                  <a:schemeClr val="tx1"/>
                </a:solidFill>
                <a:effectLst/>
                <a:latin typeface="Times New Roman" pitchFamily="18" charset="0"/>
              </a:rPr>
              <a:t>BPMN and Tool</a:t>
            </a:r>
          </a:p>
        </p:txBody>
      </p:sp>
      <p:sp>
        <p:nvSpPr>
          <p:cNvPr id="20" name="Rectangle 19"/>
          <p:cNvSpPr/>
          <p:nvPr/>
        </p:nvSpPr>
        <p:spPr bwMode="auto">
          <a:xfrm>
            <a:off x="7086600" y="4821820"/>
            <a:ext cx="1905000" cy="7620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kumimoji="0" lang="en-US" sz="1800" b="0" i="0" u="none" strike="noStrike" cap="none" normalizeH="0" baseline="0" dirty="0" smtClean="0">
                <a:ln>
                  <a:noFill/>
                </a:ln>
                <a:solidFill>
                  <a:schemeClr val="tx1"/>
                </a:solidFill>
                <a:effectLst/>
                <a:latin typeface="Times New Roman" pitchFamily="18" charset="0"/>
              </a:rPr>
              <a:t>BPMN </a:t>
            </a:r>
            <a:r>
              <a:rPr lang="en-US" dirty="0"/>
              <a:t>Service </a:t>
            </a:r>
            <a:r>
              <a:rPr kumimoji="0" lang="en-US" sz="1800" b="0" i="0" u="none" strike="noStrike" cap="none" normalizeH="0" dirty="0" smtClean="0">
                <a:ln>
                  <a:noFill/>
                </a:ln>
                <a:solidFill>
                  <a:schemeClr val="tx1"/>
                </a:solidFill>
                <a:effectLst/>
                <a:latin typeface="Times New Roman" pitchFamily="18" charset="0"/>
              </a:rPr>
              <a:t>Engine</a:t>
            </a:r>
            <a:endParaRPr kumimoji="0" lang="en-US" sz="1800" b="0" i="0" u="none" strike="noStrike" cap="none" normalizeH="0" baseline="0" dirty="0" smtClean="0">
              <a:ln>
                <a:noFill/>
              </a:ln>
              <a:solidFill>
                <a:schemeClr val="tx1"/>
              </a:solidFill>
              <a:effectLst/>
              <a:latin typeface="Times New Roman" pitchFamily="18" charset="0"/>
            </a:endParaRPr>
          </a:p>
        </p:txBody>
      </p:sp>
      <p:sp>
        <p:nvSpPr>
          <p:cNvPr id="21" name="Down Arrow 20"/>
          <p:cNvSpPr/>
          <p:nvPr/>
        </p:nvSpPr>
        <p:spPr bwMode="auto">
          <a:xfrm>
            <a:off x="7634991" y="2721980"/>
            <a:ext cx="681228" cy="2078620"/>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22" name="Down Arrow 21"/>
          <p:cNvSpPr/>
          <p:nvPr/>
        </p:nvSpPr>
        <p:spPr bwMode="auto">
          <a:xfrm>
            <a:off x="5334000" y="3048000"/>
            <a:ext cx="533400" cy="3810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17" name="Bent Arrow 16"/>
          <p:cNvSpPr/>
          <p:nvPr/>
        </p:nvSpPr>
        <p:spPr bwMode="auto">
          <a:xfrm flipH="1" flipV="1">
            <a:off x="6705600" y="2666999"/>
            <a:ext cx="1447800" cy="1535883"/>
          </a:xfrm>
          <a:prstGeom prst="bent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Times New Roman" pitchFamily="18" charset="0"/>
            </a:endParaRPr>
          </a:p>
        </p:txBody>
      </p:sp>
      <p:sp>
        <p:nvSpPr>
          <p:cNvPr id="28" name="Rectangle 27"/>
          <p:cNvSpPr/>
          <p:nvPr/>
        </p:nvSpPr>
        <p:spPr bwMode="auto">
          <a:xfrm>
            <a:off x="2320978" y="1748851"/>
            <a:ext cx="1717622" cy="918147"/>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lang="en-US" dirty="0" smtClean="0"/>
              <a:t>BizTalk Orchestration </a:t>
            </a:r>
            <a:r>
              <a:rPr kumimoji="0" lang="en-US" sz="1800" b="0" i="0" u="none" strike="noStrike" cap="none" normalizeH="0" baseline="0" dirty="0" smtClean="0">
                <a:ln>
                  <a:noFill/>
                </a:ln>
                <a:solidFill>
                  <a:schemeClr val="tx1"/>
                </a:solidFill>
                <a:effectLst/>
                <a:latin typeface="Times New Roman" pitchFamily="18" charset="0"/>
              </a:rPr>
              <a:t>Tool</a:t>
            </a:r>
          </a:p>
        </p:txBody>
      </p:sp>
      <p:sp>
        <p:nvSpPr>
          <p:cNvPr id="30" name="Down Arrow 29"/>
          <p:cNvSpPr/>
          <p:nvPr/>
        </p:nvSpPr>
        <p:spPr bwMode="auto">
          <a:xfrm>
            <a:off x="2869369" y="2819400"/>
            <a:ext cx="681228" cy="609600"/>
          </a:xfrm>
          <a:prstGeom prst="down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34" name="Rectangle 33"/>
          <p:cNvSpPr/>
          <p:nvPr/>
        </p:nvSpPr>
        <p:spPr bwMode="auto">
          <a:xfrm>
            <a:off x="2320978" y="3560180"/>
            <a:ext cx="1717622" cy="76200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r>
              <a:rPr lang="en-US" dirty="0" err="1"/>
              <a:t>XLang</a:t>
            </a:r>
            <a:r>
              <a:rPr lang="en-US" dirty="0"/>
              <a:t> Process</a:t>
            </a:r>
          </a:p>
        </p:txBody>
      </p:sp>
      <p:sp>
        <p:nvSpPr>
          <p:cNvPr id="3" name="Left-Right Arrow 2"/>
          <p:cNvSpPr/>
          <p:nvPr/>
        </p:nvSpPr>
        <p:spPr bwMode="auto">
          <a:xfrm>
            <a:off x="4115765" y="3761290"/>
            <a:ext cx="532435" cy="367586"/>
          </a:xfrm>
          <a:prstGeom prst="leftRightArrow">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90097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right)">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p:txBody>
          <a:bodyPr/>
          <a:lstStyle/>
          <a:p>
            <a:pPr>
              <a:defRPr/>
            </a:pPr>
            <a:fld id="{166B2957-D816-40EE-9835-0D5EA0A51977}" type="slidenum">
              <a:rPr lang="en-US" smtClean="0"/>
              <a:pPr>
                <a:defRPr/>
              </a:pPr>
              <a:t>41</a:t>
            </a:fld>
            <a:endParaRPr lang="en-US" smtClean="0"/>
          </a:p>
        </p:txBody>
      </p:sp>
      <p:sp>
        <p:nvSpPr>
          <p:cNvPr id="45059" name="Rectangle 2"/>
          <p:cNvSpPr>
            <a:spLocks noGrp="1" noChangeArrowheads="1"/>
          </p:cNvSpPr>
          <p:nvPr>
            <p:ph type="title"/>
          </p:nvPr>
        </p:nvSpPr>
        <p:spPr>
          <a:xfrm>
            <a:off x="1676400" y="152400"/>
            <a:ext cx="6869113" cy="585788"/>
          </a:xfrm>
        </p:spPr>
        <p:txBody>
          <a:bodyPr/>
          <a:lstStyle/>
          <a:p>
            <a:pPr eaLnBrk="1" hangingPunct="1"/>
            <a:r>
              <a:rPr lang="en-US" smtClean="0"/>
              <a:t>Foundation for BizTalk</a:t>
            </a:r>
          </a:p>
        </p:txBody>
      </p:sp>
      <p:sp>
        <p:nvSpPr>
          <p:cNvPr id="45060" name="Rectangle 3"/>
          <p:cNvSpPr>
            <a:spLocks noGrp="1" noChangeArrowheads="1"/>
          </p:cNvSpPr>
          <p:nvPr>
            <p:ph type="body" idx="1"/>
          </p:nvPr>
        </p:nvSpPr>
        <p:spPr>
          <a:xfrm>
            <a:off x="755650" y="1143000"/>
            <a:ext cx="8159750" cy="5359400"/>
          </a:xfrm>
        </p:spPr>
        <p:txBody>
          <a:bodyPr/>
          <a:lstStyle/>
          <a:p>
            <a:pPr eaLnBrk="1" hangingPunct="1"/>
            <a:r>
              <a:rPr lang="en-US" sz="2400" dirty="0" smtClean="0"/>
              <a:t>W3C compliant XML, XSD </a:t>
            </a:r>
          </a:p>
          <a:p>
            <a:pPr eaLnBrk="1" hangingPunct="1"/>
            <a:r>
              <a:rPr lang="en-US" sz="2400" dirty="0" smtClean="0"/>
              <a:t>Deep native support for creation and consumption of Web Services</a:t>
            </a:r>
          </a:p>
          <a:p>
            <a:pPr lvl="1" eaLnBrk="1" hangingPunct="1"/>
            <a:r>
              <a:rPr lang="en-US" sz="2400" dirty="0"/>
              <a:t>WSDL / </a:t>
            </a:r>
            <a:r>
              <a:rPr lang="en-US" sz="2400" dirty="0" smtClean="0"/>
              <a:t>SOAP</a:t>
            </a:r>
            <a:r>
              <a:rPr lang="en-US" sz="2400" dirty="0"/>
              <a:t> Service</a:t>
            </a:r>
            <a:endParaRPr lang="en-US" sz="2400" dirty="0" smtClean="0"/>
          </a:p>
          <a:p>
            <a:pPr lvl="1" eaLnBrk="1" hangingPunct="1"/>
            <a:r>
              <a:rPr lang="en-US" sz="2400" dirty="0" smtClean="0"/>
              <a:t>HTTP / RESTful Service</a:t>
            </a:r>
          </a:p>
          <a:p>
            <a:pPr lvl="1" eaLnBrk="1" hangingPunct="1"/>
            <a:r>
              <a:rPr lang="en-US" sz="2400" dirty="0" smtClean="0"/>
              <a:t>UDDI</a:t>
            </a:r>
          </a:p>
          <a:p>
            <a:pPr eaLnBrk="1" hangingPunct="1"/>
            <a:r>
              <a:rPr lang="en-US" sz="2400" dirty="0" smtClean="0"/>
              <a:t>BPEL</a:t>
            </a:r>
          </a:p>
          <a:p>
            <a:pPr lvl="1" eaLnBrk="1" hangingPunct="1"/>
            <a:r>
              <a:rPr lang="en-US" sz="2400" dirty="0" smtClean="0"/>
              <a:t>GXA (Global XML Architecture) compliant specification for business process interoperability</a:t>
            </a:r>
          </a:p>
          <a:p>
            <a:pPr lvl="1" eaLnBrk="1" hangingPunct="1"/>
            <a:r>
              <a:rPr lang="en-US" sz="2400" dirty="0" smtClean="0"/>
              <a:t>Created by MS, IBM, BEA, …</a:t>
            </a:r>
          </a:p>
          <a:p>
            <a:pPr eaLnBrk="1" hangingPunct="1"/>
            <a:r>
              <a:rPr lang="en-US" sz="2400" dirty="0" err="1" smtClean="0"/>
              <a:t>XLang</a:t>
            </a:r>
            <a:r>
              <a:rPr lang="en-US" sz="2400" dirty="0" smtClean="0"/>
              <a:t>/s</a:t>
            </a:r>
          </a:p>
          <a:p>
            <a:pPr eaLnBrk="1" hangingPunct="1"/>
            <a:r>
              <a:rPr lang="en-US" sz="2400" dirty="0" smtClean="0"/>
              <a:t>Built on .NET and integrates well with .NET Framework</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4"/>
          <p:cNvSpPr>
            <a:spLocks noGrp="1"/>
          </p:cNvSpPr>
          <p:nvPr>
            <p:ph type="sldNum" sz="quarter" idx="12"/>
          </p:nvPr>
        </p:nvSpPr>
        <p:spPr/>
        <p:txBody>
          <a:bodyPr/>
          <a:lstStyle/>
          <a:p>
            <a:pPr>
              <a:defRPr/>
            </a:pPr>
            <a:fld id="{034881E6-089A-4388-87FA-2B7664E8B85F}" type="slidenum">
              <a:rPr lang="en-US" smtClean="0"/>
              <a:pPr>
                <a:defRPr/>
              </a:pPr>
              <a:t>42</a:t>
            </a:fld>
            <a:endParaRPr lang="en-US" smtClean="0"/>
          </a:p>
        </p:txBody>
      </p:sp>
      <p:sp>
        <p:nvSpPr>
          <p:cNvPr id="46083" name="Rectangle 2"/>
          <p:cNvSpPr>
            <a:spLocks noGrp="1" noChangeArrowheads="1"/>
          </p:cNvSpPr>
          <p:nvPr>
            <p:ph type="title"/>
          </p:nvPr>
        </p:nvSpPr>
        <p:spPr>
          <a:xfrm>
            <a:off x="1295400" y="152400"/>
            <a:ext cx="7631113" cy="585788"/>
          </a:xfrm>
        </p:spPr>
        <p:txBody>
          <a:bodyPr/>
          <a:lstStyle/>
          <a:p>
            <a:pPr eaLnBrk="1" hangingPunct="1"/>
            <a:r>
              <a:rPr lang="en-US" smtClean="0"/>
              <a:t>BizTalk Server Architecture</a:t>
            </a:r>
          </a:p>
        </p:txBody>
      </p:sp>
      <p:sp>
        <p:nvSpPr>
          <p:cNvPr id="605187" name="AutoShape 3"/>
          <p:cNvSpPr>
            <a:spLocks noChangeArrowheads="1"/>
          </p:cNvSpPr>
          <p:nvPr/>
        </p:nvSpPr>
        <p:spPr bwMode="auto">
          <a:xfrm>
            <a:off x="2093913" y="4195763"/>
            <a:ext cx="5053012" cy="871537"/>
          </a:xfrm>
          <a:prstGeom prst="roundRect">
            <a:avLst>
              <a:gd name="adj" fmla="val 16667"/>
            </a:avLst>
          </a:prstGeom>
          <a:solidFill>
            <a:schemeClr val="accent2">
              <a:alpha val="46001"/>
            </a:schemeClr>
          </a:solidFill>
          <a:ln w="9525">
            <a:solidFill>
              <a:schemeClr val="tx1"/>
            </a:solidFill>
            <a:round/>
            <a:headEnd/>
            <a:tailEnd/>
          </a:ln>
          <a:effectLst/>
        </p:spPr>
        <p:txBody>
          <a:bodyPr wrap="none" anchor="ctr"/>
          <a:lstStyle/>
          <a:p>
            <a:pPr algn="ctr">
              <a:defRPr/>
            </a:pPr>
            <a:endParaRPr lang="en-US" sz="2000" b="1">
              <a:effectLst>
                <a:outerShdw blurRad="38100" dist="38100" dir="2700000" algn="tl">
                  <a:srgbClr val="FFFFFF"/>
                </a:outerShdw>
              </a:effectLst>
              <a:latin typeface="Arial" charset="0"/>
            </a:endParaRPr>
          </a:p>
          <a:p>
            <a:pPr algn="ctr">
              <a:defRPr/>
            </a:pPr>
            <a:r>
              <a:rPr lang="en-US" b="1">
                <a:effectLst>
                  <a:outerShdw blurRad="38100" dist="38100" dir="2700000" algn="tl">
                    <a:srgbClr val="FFFFFF"/>
                  </a:outerShdw>
                </a:effectLst>
                <a:latin typeface="Arial" charset="0"/>
              </a:rPr>
              <a:t>Message Pipelines (Interrogate/Translate)</a:t>
            </a:r>
          </a:p>
          <a:p>
            <a:pPr algn="ctr">
              <a:defRPr/>
            </a:pPr>
            <a:endParaRPr lang="en-US" sz="2000"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p:txBody>
      </p:sp>
      <p:sp>
        <p:nvSpPr>
          <p:cNvPr id="46085" name="Rectangle 4"/>
          <p:cNvSpPr>
            <a:spLocks noChangeArrowheads="1"/>
          </p:cNvSpPr>
          <p:nvPr/>
        </p:nvSpPr>
        <p:spPr bwMode="auto">
          <a:xfrm>
            <a:off x="2209800" y="4505325"/>
            <a:ext cx="658813" cy="434975"/>
          </a:xfrm>
          <a:prstGeom prst="rect">
            <a:avLst/>
          </a:prstGeom>
          <a:solidFill>
            <a:schemeClr val="accent2"/>
          </a:solidFill>
          <a:ln w="9525">
            <a:solidFill>
              <a:schemeClr val="tx1"/>
            </a:solidFill>
            <a:miter lim="800000"/>
            <a:headEnd/>
            <a:tailEnd/>
          </a:ln>
        </p:spPr>
        <p:txBody>
          <a:bodyPr wrap="none" anchor="ctr"/>
          <a:lstStyle/>
          <a:p>
            <a:pPr algn="ctr"/>
            <a:r>
              <a:rPr lang="en-US" sz="1100" b="1">
                <a:solidFill>
                  <a:schemeClr val="bg2"/>
                </a:solidFill>
                <a:latin typeface="Arial" charset="0"/>
              </a:rPr>
              <a:t>Decode</a:t>
            </a:r>
          </a:p>
          <a:p>
            <a:pPr algn="ctr"/>
            <a:r>
              <a:rPr lang="en-US" sz="1100" b="1">
                <a:solidFill>
                  <a:schemeClr val="bg2"/>
                </a:solidFill>
                <a:latin typeface="Arial" charset="0"/>
              </a:rPr>
              <a:t>Encode </a:t>
            </a:r>
          </a:p>
        </p:txBody>
      </p:sp>
      <p:sp>
        <p:nvSpPr>
          <p:cNvPr id="46086" name="Rectangle 5"/>
          <p:cNvSpPr>
            <a:spLocks noChangeArrowheads="1"/>
          </p:cNvSpPr>
          <p:nvPr/>
        </p:nvSpPr>
        <p:spPr bwMode="auto">
          <a:xfrm>
            <a:off x="2921000" y="4505325"/>
            <a:ext cx="658813" cy="434975"/>
          </a:xfrm>
          <a:prstGeom prst="rect">
            <a:avLst/>
          </a:prstGeom>
          <a:solidFill>
            <a:schemeClr val="accent2"/>
          </a:solidFill>
          <a:ln w="9525">
            <a:solidFill>
              <a:schemeClr val="tx1"/>
            </a:solidFill>
            <a:miter lim="800000"/>
            <a:headEnd/>
            <a:tailEnd/>
          </a:ln>
        </p:spPr>
        <p:txBody>
          <a:bodyPr wrap="none" anchor="ctr"/>
          <a:lstStyle/>
          <a:p>
            <a:pPr algn="ctr"/>
            <a:r>
              <a:rPr lang="en-US" sz="1100" b="1">
                <a:solidFill>
                  <a:schemeClr val="bg2"/>
                </a:solidFill>
                <a:latin typeface="Arial" charset="0"/>
              </a:rPr>
              <a:t>Decrypt</a:t>
            </a:r>
          </a:p>
          <a:p>
            <a:pPr algn="ctr"/>
            <a:r>
              <a:rPr lang="en-US" sz="1100" b="1">
                <a:solidFill>
                  <a:schemeClr val="bg2"/>
                </a:solidFill>
                <a:latin typeface="Arial" charset="0"/>
              </a:rPr>
              <a:t>Encrypt </a:t>
            </a:r>
          </a:p>
        </p:txBody>
      </p:sp>
      <p:sp>
        <p:nvSpPr>
          <p:cNvPr id="46087" name="Rectangle 6"/>
          <p:cNvSpPr>
            <a:spLocks noChangeArrowheads="1"/>
          </p:cNvSpPr>
          <p:nvPr/>
        </p:nvSpPr>
        <p:spPr bwMode="auto">
          <a:xfrm>
            <a:off x="4584700" y="4505325"/>
            <a:ext cx="658813" cy="434975"/>
          </a:xfrm>
          <a:prstGeom prst="rect">
            <a:avLst/>
          </a:prstGeom>
          <a:solidFill>
            <a:schemeClr val="accent2"/>
          </a:solidFill>
          <a:ln w="9525">
            <a:solidFill>
              <a:schemeClr val="tx1"/>
            </a:solidFill>
            <a:miter lim="800000"/>
            <a:headEnd/>
            <a:tailEnd/>
          </a:ln>
        </p:spPr>
        <p:txBody>
          <a:bodyPr wrap="none" anchor="ctr"/>
          <a:lstStyle/>
          <a:p>
            <a:pPr algn="ctr"/>
            <a:r>
              <a:rPr lang="en-US" sz="1100" b="1">
                <a:solidFill>
                  <a:schemeClr val="bg2"/>
                </a:solidFill>
                <a:latin typeface="Arial" charset="0"/>
              </a:rPr>
              <a:t>Parse</a:t>
            </a:r>
          </a:p>
          <a:p>
            <a:pPr algn="ctr"/>
            <a:r>
              <a:rPr lang="en-US" sz="1100" b="1">
                <a:solidFill>
                  <a:schemeClr val="bg2"/>
                </a:solidFill>
                <a:latin typeface="Arial" charset="0"/>
              </a:rPr>
              <a:t>Serialize </a:t>
            </a:r>
          </a:p>
        </p:txBody>
      </p:sp>
      <p:sp>
        <p:nvSpPr>
          <p:cNvPr id="46088" name="Rectangle 7"/>
          <p:cNvSpPr>
            <a:spLocks noChangeArrowheads="1"/>
          </p:cNvSpPr>
          <p:nvPr/>
        </p:nvSpPr>
        <p:spPr bwMode="auto">
          <a:xfrm>
            <a:off x="5295900" y="4505325"/>
            <a:ext cx="762000" cy="434975"/>
          </a:xfrm>
          <a:prstGeom prst="rect">
            <a:avLst/>
          </a:prstGeom>
          <a:solidFill>
            <a:schemeClr val="accent2"/>
          </a:solidFill>
          <a:ln w="9525">
            <a:solidFill>
              <a:schemeClr val="tx1"/>
            </a:solidFill>
            <a:miter lim="800000"/>
            <a:headEnd/>
            <a:tailEnd/>
          </a:ln>
        </p:spPr>
        <p:txBody>
          <a:bodyPr wrap="none" anchor="ctr"/>
          <a:lstStyle/>
          <a:p>
            <a:pPr algn="ctr"/>
            <a:r>
              <a:rPr lang="en-US" sz="1100" b="1">
                <a:solidFill>
                  <a:schemeClr val="bg2"/>
                </a:solidFill>
                <a:latin typeface="Arial" charset="0"/>
              </a:rPr>
              <a:t>Extract</a:t>
            </a:r>
          </a:p>
          <a:p>
            <a:pPr algn="ctr"/>
            <a:r>
              <a:rPr lang="en-US" sz="1100" b="1">
                <a:solidFill>
                  <a:schemeClr val="bg2"/>
                </a:solidFill>
                <a:latin typeface="Arial" charset="0"/>
              </a:rPr>
              <a:t>Properties </a:t>
            </a:r>
          </a:p>
        </p:txBody>
      </p:sp>
      <p:sp>
        <p:nvSpPr>
          <p:cNvPr id="46089" name="Rectangle 8"/>
          <p:cNvSpPr>
            <a:spLocks noChangeArrowheads="1"/>
          </p:cNvSpPr>
          <p:nvPr/>
        </p:nvSpPr>
        <p:spPr bwMode="auto">
          <a:xfrm>
            <a:off x="3632200" y="4505325"/>
            <a:ext cx="898525" cy="434975"/>
          </a:xfrm>
          <a:prstGeom prst="rect">
            <a:avLst/>
          </a:prstGeom>
          <a:solidFill>
            <a:schemeClr val="accent2"/>
          </a:solidFill>
          <a:ln w="9525">
            <a:solidFill>
              <a:schemeClr val="tx1"/>
            </a:solidFill>
            <a:miter lim="800000"/>
            <a:headEnd/>
            <a:tailEnd/>
          </a:ln>
        </p:spPr>
        <p:txBody>
          <a:bodyPr wrap="none" anchor="ctr"/>
          <a:lstStyle/>
          <a:p>
            <a:pPr algn="ctr"/>
            <a:r>
              <a:rPr lang="en-US" sz="1100" b="1">
                <a:solidFill>
                  <a:schemeClr val="bg2"/>
                </a:solidFill>
                <a:latin typeface="Arial" charset="0"/>
              </a:rPr>
              <a:t>Authenticate</a:t>
            </a:r>
          </a:p>
          <a:p>
            <a:pPr algn="ctr"/>
            <a:r>
              <a:rPr lang="en-US" sz="1100" b="1">
                <a:solidFill>
                  <a:schemeClr val="bg2"/>
                </a:solidFill>
                <a:latin typeface="Arial" charset="0"/>
              </a:rPr>
              <a:t>Sign </a:t>
            </a:r>
          </a:p>
        </p:txBody>
      </p:sp>
      <p:sp>
        <p:nvSpPr>
          <p:cNvPr id="605193" name="AutoShape 9"/>
          <p:cNvSpPr>
            <a:spLocks noChangeArrowheads="1"/>
          </p:cNvSpPr>
          <p:nvPr/>
        </p:nvSpPr>
        <p:spPr bwMode="auto">
          <a:xfrm>
            <a:off x="2093913" y="1219200"/>
            <a:ext cx="2598737" cy="871538"/>
          </a:xfrm>
          <a:prstGeom prst="roundRect">
            <a:avLst>
              <a:gd name="adj" fmla="val 16667"/>
            </a:avLst>
          </a:prstGeom>
          <a:solidFill>
            <a:schemeClr val="accent2">
              <a:alpha val="50000"/>
            </a:schemeClr>
          </a:solidFill>
          <a:ln w="9525">
            <a:solidFill>
              <a:schemeClr val="tx1"/>
            </a:solidFill>
            <a:round/>
            <a:headEnd/>
            <a:tailEnd/>
          </a:ln>
          <a:effectLst/>
        </p:spPr>
        <p:txBody>
          <a:bodyPr wrap="none" anchor="ctr"/>
          <a:lstStyle/>
          <a:p>
            <a:pPr algn="ctr">
              <a:defRPr/>
            </a:pPr>
            <a:endParaRPr lang="en-US" sz="2000"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a:p>
            <a:pPr algn="ctr">
              <a:defRPr/>
            </a:pPr>
            <a:r>
              <a:rPr lang="en-US" b="1">
                <a:effectLst>
                  <a:outerShdw blurRad="38100" dist="38100" dir="2700000" algn="tl">
                    <a:srgbClr val="FFFFFF"/>
                  </a:outerShdw>
                </a:effectLst>
                <a:latin typeface="Arial" charset="0"/>
              </a:rPr>
              <a:t>Orchestration</a:t>
            </a:r>
            <a:br>
              <a:rPr lang="en-US" b="1">
                <a:effectLst>
                  <a:outerShdw blurRad="38100" dist="38100" dir="2700000" algn="tl">
                    <a:srgbClr val="FFFFFF"/>
                  </a:outerShdw>
                </a:effectLst>
                <a:latin typeface="Arial" charset="0"/>
              </a:rPr>
            </a:br>
            <a:r>
              <a:rPr lang="en-US" b="1">
                <a:effectLst>
                  <a:outerShdw blurRad="38100" dist="38100" dir="2700000" algn="tl">
                    <a:srgbClr val="FFFFFF"/>
                  </a:outerShdw>
                </a:effectLst>
                <a:latin typeface="Arial" charset="0"/>
              </a:rPr>
              <a:t>(Business Process)</a:t>
            </a:r>
          </a:p>
          <a:p>
            <a:pPr algn="ctr">
              <a:defRPr/>
            </a:pPr>
            <a:endParaRPr lang="en-US"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p:txBody>
      </p:sp>
      <p:sp>
        <p:nvSpPr>
          <p:cNvPr id="605194" name="AutoShape 10"/>
          <p:cNvSpPr>
            <a:spLocks noChangeArrowheads="1"/>
          </p:cNvSpPr>
          <p:nvPr/>
        </p:nvSpPr>
        <p:spPr bwMode="auto">
          <a:xfrm>
            <a:off x="2093913" y="2163763"/>
            <a:ext cx="5053012" cy="1960562"/>
          </a:xfrm>
          <a:prstGeom prst="roundRect">
            <a:avLst>
              <a:gd name="adj" fmla="val 16667"/>
            </a:avLst>
          </a:prstGeom>
          <a:solidFill>
            <a:schemeClr val="accent2">
              <a:alpha val="50000"/>
            </a:schemeClr>
          </a:solidFill>
          <a:ln w="9525">
            <a:solidFill>
              <a:schemeClr val="tx1"/>
            </a:solidFill>
            <a:round/>
            <a:headEnd/>
            <a:tailEnd/>
          </a:ln>
          <a:effectLst/>
        </p:spPr>
        <p:txBody>
          <a:bodyPr wrap="none" anchor="ctr"/>
          <a:lstStyle/>
          <a:p>
            <a:pPr algn="ctr">
              <a:defRPr/>
            </a:pPr>
            <a:r>
              <a:rPr lang="en-US" b="1">
                <a:effectLst>
                  <a:outerShdw blurRad="38100" dist="38100" dir="2700000" algn="tl">
                    <a:srgbClr val="FFFFFF"/>
                  </a:outerShdw>
                </a:effectLst>
                <a:latin typeface="Arial" charset="0"/>
              </a:rPr>
              <a:t>Activation &amp; Instance Management</a:t>
            </a:r>
          </a:p>
          <a:p>
            <a:pPr algn="ctr">
              <a:defRPr/>
            </a:pPr>
            <a:endParaRPr lang="en-US"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p:txBody>
      </p:sp>
      <p:sp>
        <p:nvSpPr>
          <p:cNvPr id="605195" name="AutoShape 11"/>
          <p:cNvSpPr>
            <a:spLocks noChangeArrowheads="1"/>
          </p:cNvSpPr>
          <p:nvPr/>
        </p:nvSpPr>
        <p:spPr bwMode="auto">
          <a:xfrm>
            <a:off x="2454275" y="2598738"/>
            <a:ext cx="4332288" cy="1235075"/>
          </a:xfrm>
          <a:prstGeom prst="roundRect">
            <a:avLst>
              <a:gd name="adj" fmla="val 16667"/>
            </a:avLst>
          </a:prstGeom>
          <a:solidFill>
            <a:schemeClr val="accent2">
              <a:alpha val="53000"/>
            </a:schemeClr>
          </a:solidFill>
          <a:ln w="9525">
            <a:solidFill>
              <a:schemeClr val="tx1"/>
            </a:solidFill>
            <a:round/>
            <a:headEnd/>
            <a:tailEnd/>
          </a:ln>
          <a:effectLst/>
        </p:spPr>
        <p:txBody>
          <a:bodyPr wrap="none" anchor="ctr"/>
          <a:lstStyle/>
          <a:p>
            <a:pPr algn="ctr">
              <a:defRPr/>
            </a:pPr>
            <a:r>
              <a:rPr lang="en-US" b="1">
                <a:solidFill>
                  <a:schemeClr val="tx2"/>
                </a:solidFill>
                <a:effectLst>
                  <a:outerShdw blurRad="38100" dist="38100" dir="2700000" algn="tl">
                    <a:srgbClr val="000000"/>
                  </a:outerShdw>
                </a:effectLst>
                <a:latin typeface="Arial" charset="0"/>
              </a:rPr>
              <a:t>Correlation &amp; Content-based Routing</a:t>
            </a:r>
          </a:p>
          <a:p>
            <a:pPr algn="ctr">
              <a:defRPr/>
            </a:pPr>
            <a:endParaRPr lang="en-US" sz="2000" b="1">
              <a:solidFill>
                <a:schemeClr val="tx2"/>
              </a:solidFill>
              <a:effectLst>
                <a:outerShdw blurRad="38100" dist="38100" dir="2700000" algn="tl">
                  <a:srgbClr val="000000"/>
                </a:outerShdw>
              </a:effectLst>
              <a:latin typeface="Arial" charset="0"/>
            </a:endParaRPr>
          </a:p>
          <a:p>
            <a:pPr algn="ctr">
              <a:defRPr/>
            </a:pPr>
            <a:endParaRPr lang="en-US" sz="2000" b="1">
              <a:solidFill>
                <a:schemeClr val="tx2"/>
              </a:solidFill>
              <a:effectLst>
                <a:outerShdw blurRad="38100" dist="38100" dir="2700000" algn="tl">
                  <a:srgbClr val="000000"/>
                </a:outerShdw>
              </a:effectLst>
              <a:latin typeface="Arial" charset="0"/>
            </a:endParaRPr>
          </a:p>
          <a:p>
            <a:pPr algn="ctr">
              <a:defRPr/>
            </a:pPr>
            <a:endParaRPr lang="en-US" sz="2000" b="1">
              <a:effectLst>
                <a:outerShdw blurRad="38100" dist="38100" dir="2700000" algn="tl">
                  <a:srgbClr val="FFFFFF"/>
                </a:outerShdw>
              </a:effectLst>
              <a:latin typeface="Arial" charset="0"/>
            </a:endParaRPr>
          </a:p>
        </p:txBody>
      </p:sp>
      <p:sp>
        <p:nvSpPr>
          <p:cNvPr id="605196" name="AutoShape 12"/>
          <p:cNvSpPr>
            <a:spLocks noChangeArrowheads="1"/>
          </p:cNvSpPr>
          <p:nvPr/>
        </p:nvSpPr>
        <p:spPr bwMode="auto">
          <a:xfrm>
            <a:off x="2959100" y="2974975"/>
            <a:ext cx="3465513" cy="509588"/>
          </a:xfrm>
          <a:prstGeom prst="roundRect">
            <a:avLst>
              <a:gd name="adj" fmla="val 16667"/>
            </a:avLst>
          </a:prstGeom>
          <a:solidFill>
            <a:schemeClr val="accent2"/>
          </a:solidFill>
          <a:ln w="9525">
            <a:solidFill>
              <a:schemeClr val="tx1"/>
            </a:solidFill>
            <a:round/>
            <a:headEnd/>
            <a:tailEnd/>
          </a:ln>
          <a:effectLst/>
        </p:spPr>
        <p:txBody>
          <a:bodyPr wrap="none" anchor="ctr"/>
          <a:lstStyle/>
          <a:p>
            <a:pPr algn="ctr">
              <a:defRPr/>
            </a:pPr>
            <a:r>
              <a:rPr lang="en-US" b="1">
                <a:solidFill>
                  <a:schemeClr val="folHlink"/>
                </a:solidFill>
                <a:effectLst>
                  <a:outerShdw blurRad="38100" dist="38100" dir="2700000" algn="tl">
                    <a:srgbClr val="000000"/>
                  </a:outerShdw>
                </a:effectLst>
                <a:latin typeface="Arial" charset="0"/>
              </a:rPr>
              <a:t>Message Box (Store)</a:t>
            </a:r>
          </a:p>
        </p:txBody>
      </p:sp>
      <p:sp>
        <p:nvSpPr>
          <p:cNvPr id="605197" name="AutoShape 13"/>
          <p:cNvSpPr>
            <a:spLocks noChangeArrowheads="1"/>
          </p:cNvSpPr>
          <p:nvPr/>
        </p:nvSpPr>
        <p:spPr bwMode="auto">
          <a:xfrm>
            <a:off x="7218363" y="1219200"/>
            <a:ext cx="1444625" cy="5364163"/>
          </a:xfrm>
          <a:prstGeom prst="roundRect">
            <a:avLst>
              <a:gd name="adj" fmla="val 16667"/>
            </a:avLst>
          </a:prstGeom>
          <a:solidFill>
            <a:srgbClr val="3366CC">
              <a:alpha val="53000"/>
            </a:srgbClr>
          </a:solidFill>
          <a:ln w="9525">
            <a:solidFill>
              <a:schemeClr val="tx1"/>
            </a:solidFill>
            <a:round/>
            <a:headEnd/>
            <a:tailEnd/>
          </a:ln>
          <a:effectLst/>
        </p:spPr>
        <p:txBody>
          <a:bodyPr wrap="none" anchor="ctr"/>
          <a:lstStyle/>
          <a:p>
            <a:pPr algn="ctr">
              <a:defRPr/>
            </a:pPr>
            <a:r>
              <a:rPr lang="en-US" sz="1600" b="1">
                <a:effectLst>
                  <a:outerShdw blurRad="38100" dist="38100" dir="2700000" algn="tl">
                    <a:srgbClr val="FFFFFF"/>
                  </a:outerShdw>
                </a:effectLst>
                <a:latin typeface="Arial" charset="0"/>
              </a:rPr>
              <a:t>Business</a:t>
            </a:r>
          </a:p>
          <a:p>
            <a:pPr algn="ctr">
              <a:defRPr/>
            </a:pPr>
            <a:r>
              <a:rPr lang="en-US" sz="1600" b="1">
                <a:effectLst>
                  <a:outerShdw blurRad="38100" dist="38100" dir="2700000" algn="tl">
                    <a:srgbClr val="FFFFFF"/>
                  </a:outerShdw>
                </a:effectLst>
                <a:latin typeface="Arial" charset="0"/>
              </a:rPr>
              <a:t>Intelligence</a:t>
            </a:r>
          </a:p>
          <a:p>
            <a:pPr algn="ctr">
              <a:defRPr/>
            </a:pPr>
            <a:endParaRPr lang="en-US" sz="1600" b="1">
              <a:effectLst>
                <a:outerShdw blurRad="38100" dist="38100" dir="2700000" algn="tl">
                  <a:srgbClr val="FFFFFF"/>
                </a:outerShdw>
              </a:effectLst>
              <a:latin typeface="Arial" charset="0"/>
            </a:endParaRPr>
          </a:p>
          <a:p>
            <a:pPr algn="ctr">
              <a:defRPr/>
            </a:pPr>
            <a:r>
              <a:rPr lang="en-US" sz="1600" b="1">
                <a:effectLst>
                  <a:outerShdw blurRad="38100" dist="38100" dir="2700000" algn="tl">
                    <a:srgbClr val="FFFFFF"/>
                  </a:outerShdw>
                </a:effectLst>
                <a:latin typeface="Arial" charset="0"/>
              </a:rPr>
              <a:t>Reporting</a:t>
            </a:r>
            <a:br>
              <a:rPr lang="en-US" sz="1600" b="1">
                <a:effectLst>
                  <a:outerShdw blurRad="38100" dist="38100" dir="2700000" algn="tl">
                    <a:srgbClr val="FFFFFF"/>
                  </a:outerShdw>
                </a:effectLst>
                <a:latin typeface="Arial" charset="0"/>
              </a:rPr>
            </a:br>
            <a:endParaRPr lang="en-US" sz="1600" b="1">
              <a:effectLst>
                <a:outerShdw blurRad="38100" dist="38100" dir="2700000" algn="tl">
                  <a:srgbClr val="FFFFFF"/>
                </a:outerShdw>
              </a:effectLst>
              <a:latin typeface="Arial" charset="0"/>
            </a:endParaRPr>
          </a:p>
          <a:p>
            <a:pPr algn="ctr">
              <a:defRPr/>
            </a:pPr>
            <a:r>
              <a:rPr lang="en-US" sz="1600" b="1">
                <a:effectLst>
                  <a:outerShdw blurRad="38100" dist="38100" dir="2700000" algn="tl">
                    <a:srgbClr val="FFFFFF"/>
                  </a:outerShdw>
                </a:effectLst>
                <a:latin typeface="Arial" charset="0"/>
              </a:rPr>
              <a:t>Monitoring</a:t>
            </a:r>
          </a:p>
        </p:txBody>
      </p:sp>
      <p:sp>
        <p:nvSpPr>
          <p:cNvPr id="605198" name="AutoShape 14"/>
          <p:cNvSpPr>
            <a:spLocks noChangeArrowheads="1"/>
          </p:cNvSpPr>
          <p:nvPr/>
        </p:nvSpPr>
        <p:spPr bwMode="auto">
          <a:xfrm>
            <a:off x="504825" y="1219200"/>
            <a:ext cx="1516063" cy="5364163"/>
          </a:xfrm>
          <a:prstGeom prst="roundRect">
            <a:avLst>
              <a:gd name="adj" fmla="val 16667"/>
            </a:avLst>
          </a:prstGeom>
          <a:solidFill>
            <a:srgbClr val="3366CC">
              <a:alpha val="47000"/>
            </a:srgbClr>
          </a:solidFill>
          <a:ln w="9525">
            <a:solidFill>
              <a:schemeClr val="tx1"/>
            </a:solidFill>
            <a:round/>
            <a:headEnd/>
            <a:tailEnd/>
          </a:ln>
          <a:effectLst/>
        </p:spPr>
        <p:txBody>
          <a:bodyPr wrap="none" anchor="ctr"/>
          <a:lstStyle/>
          <a:p>
            <a:pPr algn="ctr">
              <a:defRPr/>
            </a:pPr>
            <a:r>
              <a:rPr lang="en-US" sz="1600" b="1">
                <a:effectLst>
                  <a:outerShdw blurRad="38100" dist="38100" dir="2700000" algn="tl">
                    <a:srgbClr val="FFFFFF"/>
                  </a:outerShdw>
                </a:effectLst>
                <a:latin typeface="Arial" charset="0"/>
              </a:rPr>
              <a:t>Administration</a:t>
            </a:r>
          </a:p>
          <a:p>
            <a:pPr algn="ctr">
              <a:defRPr/>
            </a:pPr>
            <a:endParaRPr lang="en-US" sz="1600" b="1">
              <a:effectLst>
                <a:outerShdw blurRad="38100" dist="38100" dir="2700000" algn="tl">
                  <a:srgbClr val="FFFFFF"/>
                </a:outerShdw>
              </a:effectLst>
              <a:latin typeface="Arial" charset="0"/>
            </a:endParaRPr>
          </a:p>
          <a:p>
            <a:pPr algn="ctr">
              <a:defRPr/>
            </a:pPr>
            <a:r>
              <a:rPr lang="en-US" sz="1600" b="1">
                <a:effectLst>
                  <a:outerShdw blurRad="38100" dist="38100" dir="2700000" algn="tl">
                    <a:srgbClr val="FFFFFF"/>
                  </a:outerShdw>
                </a:effectLst>
                <a:latin typeface="Arial" charset="0"/>
              </a:rPr>
              <a:t>Deployment</a:t>
            </a:r>
            <a:br>
              <a:rPr lang="en-US" sz="1600" b="1">
                <a:effectLst>
                  <a:outerShdw blurRad="38100" dist="38100" dir="2700000" algn="tl">
                    <a:srgbClr val="FFFFFF"/>
                  </a:outerShdw>
                </a:effectLst>
                <a:latin typeface="Arial" charset="0"/>
              </a:rPr>
            </a:br>
            <a:endParaRPr lang="en-US" sz="1600" b="1">
              <a:effectLst>
                <a:outerShdw blurRad="38100" dist="38100" dir="2700000" algn="tl">
                  <a:srgbClr val="FFFFFF"/>
                </a:outerShdw>
              </a:effectLst>
              <a:latin typeface="Arial" charset="0"/>
            </a:endParaRPr>
          </a:p>
          <a:p>
            <a:pPr algn="ctr">
              <a:defRPr/>
            </a:pPr>
            <a:r>
              <a:rPr lang="en-US" sz="1600" b="1">
                <a:effectLst>
                  <a:outerShdw blurRad="38100" dist="38100" dir="2700000" algn="tl">
                    <a:srgbClr val="FFFFFF"/>
                  </a:outerShdw>
                </a:effectLst>
                <a:latin typeface="Arial" charset="0"/>
              </a:rPr>
              <a:t>Process</a:t>
            </a:r>
          </a:p>
          <a:p>
            <a:pPr algn="ctr">
              <a:defRPr/>
            </a:pPr>
            <a:r>
              <a:rPr lang="en-US" sz="1600" b="1">
                <a:effectLst>
                  <a:outerShdw blurRad="38100" dist="38100" dir="2700000" algn="tl">
                    <a:srgbClr val="FFFFFF"/>
                  </a:outerShdw>
                </a:effectLst>
                <a:latin typeface="Arial" charset="0"/>
              </a:rPr>
              <a:t>Management</a:t>
            </a:r>
            <a:br>
              <a:rPr lang="en-US" sz="1600" b="1">
                <a:effectLst>
                  <a:outerShdw blurRad="38100" dist="38100" dir="2700000" algn="tl">
                    <a:srgbClr val="FFFFFF"/>
                  </a:outerShdw>
                </a:effectLst>
                <a:latin typeface="Arial" charset="0"/>
              </a:rPr>
            </a:br>
            <a:endParaRPr lang="en-US" sz="1600" b="1">
              <a:effectLst>
                <a:outerShdw blurRad="38100" dist="38100" dir="2700000" algn="tl">
                  <a:srgbClr val="FFFFFF"/>
                </a:outerShdw>
              </a:effectLst>
              <a:latin typeface="Arial" charset="0"/>
            </a:endParaRPr>
          </a:p>
          <a:p>
            <a:pPr algn="ctr">
              <a:defRPr/>
            </a:pPr>
            <a:r>
              <a:rPr lang="en-US" sz="1600" b="1">
                <a:effectLst>
                  <a:outerShdw blurRad="38100" dist="38100" dir="2700000" algn="tl">
                    <a:srgbClr val="FFFFFF"/>
                  </a:outerShdw>
                </a:effectLst>
                <a:latin typeface="Arial" charset="0"/>
              </a:rPr>
              <a:t>Trading</a:t>
            </a:r>
            <a:br>
              <a:rPr lang="en-US" sz="1600" b="1">
                <a:effectLst>
                  <a:outerShdw blurRad="38100" dist="38100" dir="2700000" algn="tl">
                    <a:srgbClr val="FFFFFF"/>
                  </a:outerShdw>
                </a:effectLst>
                <a:latin typeface="Arial" charset="0"/>
              </a:rPr>
            </a:br>
            <a:r>
              <a:rPr lang="en-US" sz="1600" b="1">
                <a:effectLst>
                  <a:outerShdw blurRad="38100" dist="38100" dir="2700000" algn="tl">
                    <a:srgbClr val="FFFFFF"/>
                  </a:outerShdw>
                </a:effectLst>
                <a:latin typeface="Arial" charset="0"/>
              </a:rPr>
              <a:t>Partner</a:t>
            </a:r>
          </a:p>
          <a:p>
            <a:pPr algn="ctr">
              <a:defRPr/>
            </a:pPr>
            <a:r>
              <a:rPr lang="en-US" sz="1600" b="1">
                <a:effectLst>
                  <a:outerShdw blurRad="38100" dist="38100" dir="2700000" algn="tl">
                    <a:srgbClr val="FFFFFF"/>
                  </a:outerShdw>
                </a:effectLst>
                <a:latin typeface="Arial" charset="0"/>
              </a:rPr>
              <a:t>Management</a:t>
            </a:r>
          </a:p>
        </p:txBody>
      </p:sp>
      <p:sp>
        <p:nvSpPr>
          <p:cNvPr id="605199" name="AutoShape 15"/>
          <p:cNvSpPr>
            <a:spLocks noChangeArrowheads="1"/>
          </p:cNvSpPr>
          <p:nvPr/>
        </p:nvSpPr>
        <p:spPr bwMode="auto">
          <a:xfrm>
            <a:off x="4764088" y="1219200"/>
            <a:ext cx="2382837" cy="871538"/>
          </a:xfrm>
          <a:prstGeom prst="roundRect">
            <a:avLst>
              <a:gd name="adj" fmla="val 16667"/>
            </a:avLst>
          </a:prstGeom>
          <a:solidFill>
            <a:schemeClr val="accent2">
              <a:alpha val="50000"/>
            </a:schemeClr>
          </a:solidFill>
          <a:ln w="9525">
            <a:solidFill>
              <a:schemeClr val="tx1"/>
            </a:solidFill>
            <a:round/>
            <a:headEnd/>
            <a:tailEnd/>
          </a:ln>
          <a:effectLst/>
        </p:spPr>
        <p:txBody>
          <a:bodyPr wrap="none" anchor="ctr"/>
          <a:lstStyle/>
          <a:p>
            <a:pPr algn="ctr">
              <a:defRPr/>
            </a:pPr>
            <a:endParaRPr lang="en-US" sz="2000"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a:p>
            <a:pPr algn="ctr">
              <a:defRPr/>
            </a:pPr>
            <a:r>
              <a:rPr lang="en-US" b="1">
                <a:effectLst>
                  <a:outerShdw blurRad="38100" dist="38100" dir="2700000" algn="tl">
                    <a:srgbClr val="FFFFFF"/>
                  </a:outerShdw>
                </a:effectLst>
                <a:latin typeface="Arial" charset="0"/>
              </a:rPr>
              <a:t>Other </a:t>
            </a:r>
          </a:p>
          <a:p>
            <a:pPr algn="ctr">
              <a:defRPr/>
            </a:pPr>
            <a:r>
              <a:rPr lang="en-US" b="1">
                <a:effectLst>
                  <a:outerShdw blurRad="38100" dist="38100" dir="2700000" algn="tl">
                    <a:srgbClr val="FFFFFF"/>
                  </a:outerShdw>
                </a:effectLst>
                <a:latin typeface="Arial" charset="0"/>
              </a:rPr>
              <a:t>Applications</a:t>
            </a:r>
          </a:p>
          <a:p>
            <a:pPr algn="ctr">
              <a:defRPr/>
            </a:pPr>
            <a:endParaRPr lang="en-US"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a:p>
            <a:pPr algn="ctr">
              <a:defRPr/>
            </a:pPr>
            <a:endParaRPr lang="en-US" sz="2000" b="1">
              <a:effectLst>
                <a:outerShdw blurRad="38100" dist="38100" dir="2700000" algn="tl">
                  <a:srgbClr val="FFFFFF"/>
                </a:outerShdw>
              </a:effectLst>
              <a:latin typeface="Arial" charset="0"/>
            </a:endParaRPr>
          </a:p>
        </p:txBody>
      </p:sp>
      <p:sp>
        <p:nvSpPr>
          <p:cNvPr id="46097" name="Rectangle 16"/>
          <p:cNvSpPr>
            <a:spLocks noChangeArrowheads="1"/>
          </p:cNvSpPr>
          <p:nvPr/>
        </p:nvSpPr>
        <p:spPr bwMode="auto">
          <a:xfrm>
            <a:off x="6111875" y="4505325"/>
            <a:ext cx="974725" cy="434975"/>
          </a:xfrm>
          <a:prstGeom prst="rect">
            <a:avLst/>
          </a:prstGeom>
          <a:solidFill>
            <a:schemeClr val="accent2"/>
          </a:solidFill>
          <a:ln w="9525">
            <a:solidFill>
              <a:schemeClr val="tx1"/>
            </a:solidFill>
            <a:miter lim="800000"/>
            <a:headEnd/>
            <a:tailEnd/>
          </a:ln>
        </p:spPr>
        <p:txBody>
          <a:bodyPr wrap="none" anchor="ctr"/>
          <a:lstStyle/>
          <a:p>
            <a:pPr algn="ctr"/>
            <a:r>
              <a:rPr lang="en-US" sz="1100" b="1">
                <a:solidFill>
                  <a:schemeClr val="bg2"/>
                </a:solidFill>
                <a:latin typeface="Arial" charset="0"/>
              </a:rPr>
              <a:t>Custom</a:t>
            </a:r>
            <a:br>
              <a:rPr lang="en-US" sz="1100" b="1">
                <a:solidFill>
                  <a:schemeClr val="bg2"/>
                </a:solidFill>
                <a:latin typeface="Arial" charset="0"/>
              </a:rPr>
            </a:br>
            <a:r>
              <a:rPr lang="en-US" sz="1100" b="1">
                <a:solidFill>
                  <a:schemeClr val="bg2"/>
                </a:solidFill>
                <a:latin typeface="Arial" charset="0"/>
              </a:rPr>
              <a:t>Components</a:t>
            </a:r>
          </a:p>
        </p:txBody>
      </p:sp>
      <p:sp>
        <p:nvSpPr>
          <p:cNvPr id="46098" name="AutoShape 17"/>
          <p:cNvSpPr>
            <a:spLocks noChangeArrowheads="1"/>
          </p:cNvSpPr>
          <p:nvPr/>
        </p:nvSpPr>
        <p:spPr bwMode="auto">
          <a:xfrm>
            <a:off x="2133600" y="5160963"/>
            <a:ext cx="5029200" cy="1422400"/>
          </a:xfrm>
          <a:prstGeom prst="roundRect">
            <a:avLst>
              <a:gd name="adj" fmla="val 16667"/>
            </a:avLst>
          </a:prstGeom>
          <a:solidFill>
            <a:schemeClr val="accent2">
              <a:alpha val="45882"/>
            </a:schemeClr>
          </a:solidFill>
          <a:ln w="9525" algn="ctr">
            <a:solidFill>
              <a:schemeClr val="tx1"/>
            </a:solidFill>
            <a:round/>
            <a:headEnd/>
            <a:tailEnd/>
          </a:ln>
        </p:spPr>
        <p:txBody>
          <a:bodyPr wrap="none" anchor="ctr"/>
          <a:lstStyle/>
          <a:p>
            <a:pPr algn="ctr"/>
            <a:r>
              <a:rPr lang="en-US" b="1">
                <a:solidFill>
                  <a:schemeClr val="bg2"/>
                </a:solidFill>
                <a:latin typeface="Arial" charset="0"/>
              </a:rPr>
              <a:t>Send/Receive Adapters </a:t>
            </a:r>
          </a:p>
          <a:p>
            <a:pPr algn="ctr"/>
            <a:endParaRPr lang="en-US" b="1">
              <a:solidFill>
                <a:schemeClr val="bg2"/>
              </a:solidFill>
              <a:latin typeface="Arial" charset="0"/>
            </a:endParaRPr>
          </a:p>
          <a:p>
            <a:pPr algn="ctr"/>
            <a:endParaRPr lang="en-US" b="1">
              <a:solidFill>
                <a:schemeClr val="bg2"/>
              </a:solidFill>
              <a:latin typeface="Arial" charset="0"/>
            </a:endParaRPr>
          </a:p>
          <a:p>
            <a:pPr algn="ctr"/>
            <a:endParaRPr lang="en-US" b="1">
              <a:solidFill>
                <a:schemeClr val="bg2"/>
              </a:solidFill>
              <a:latin typeface="Arial" charset="0"/>
            </a:endParaRPr>
          </a:p>
          <a:p>
            <a:pPr algn="ctr"/>
            <a:endParaRPr lang="en-US" b="1">
              <a:solidFill>
                <a:schemeClr val="bg2"/>
              </a:solidFill>
              <a:latin typeface="Arial" charset="0"/>
            </a:endParaRPr>
          </a:p>
        </p:txBody>
      </p:sp>
      <p:sp>
        <p:nvSpPr>
          <p:cNvPr id="46099" name="Rectangle 18"/>
          <p:cNvSpPr>
            <a:spLocks noChangeArrowheads="1"/>
          </p:cNvSpPr>
          <p:nvPr/>
        </p:nvSpPr>
        <p:spPr bwMode="auto">
          <a:xfrm>
            <a:off x="2209800" y="5516563"/>
            <a:ext cx="457200" cy="434975"/>
          </a:xfrm>
          <a:prstGeom prst="rect">
            <a:avLst/>
          </a:prstGeom>
          <a:solidFill>
            <a:schemeClr val="accent2"/>
          </a:solidFill>
          <a:ln w="9525" algn="ctr">
            <a:solidFill>
              <a:schemeClr val="tx1"/>
            </a:solidFill>
            <a:miter lim="800000"/>
            <a:headEnd/>
            <a:tailEnd/>
          </a:ln>
        </p:spPr>
        <p:txBody>
          <a:bodyPr wrap="none" anchor="ctr"/>
          <a:lstStyle/>
          <a:p>
            <a:pPr algn="ctr"/>
            <a:r>
              <a:rPr lang="en-US" sz="1100" b="1">
                <a:solidFill>
                  <a:schemeClr val="bg2"/>
                </a:solidFill>
                <a:latin typeface="Arial" charset="0"/>
              </a:rPr>
              <a:t>HTTP </a:t>
            </a:r>
          </a:p>
        </p:txBody>
      </p:sp>
      <p:sp>
        <p:nvSpPr>
          <p:cNvPr id="46100" name="Rectangle 19"/>
          <p:cNvSpPr>
            <a:spLocks noChangeArrowheads="1"/>
          </p:cNvSpPr>
          <p:nvPr/>
        </p:nvSpPr>
        <p:spPr bwMode="auto">
          <a:xfrm>
            <a:off x="2738438" y="5516563"/>
            <a:ext cx="838200" cy="436562"/>
          </a:xfrm>
          <a:prstGeom prst="rect">
            <a:avLst/>
          </a:prstGeom>
          <a:solidFill>
            <a:schemeClr val="accent2"/>
          </a:solidFill>
          <a:ln w="9525" algn="ctr">
            <a:solidFill>
              <a:schemeClr val="tx1"/>
            </a:solidFill>
            <a:miter lim="800000"/>
            <a:headEnd/>
            <a:tailEnd/>
          </a:ln>
        </p:spPr>
        <p:txBody>
          <a:bodyPr wrap="none" anchor="ctr"/>
          <a:lstStyle/>
          <a:p>
            <a:pPr algn="ctr"/>
            <a:r>
              <a:rPr lang="en-US" sz="1100" b="1">
                <a:solidFill>
                  <a:schemeClr val="bg2"/>
                </a:solidFill>
                <a:latin typeface="Arial" charset="0"/>
              </a:rPr>
              <a:t>SOAP/Web</a:t>
            </a:r>
            <a:br>
              <a:rPr lang="en-US" sz="1100" b="1">
                <a:solidFill>
                  <a:schemeClr val="bg2"/>
                </a:solidFill>
                <a:latin typeface="Arial" charset="0"/>
              </a:rPr>
            </a:br>
            <a:r>
              <a:rPr lang="en-US" sz="1100" b="1">
                <a:solidFill>
                  <a:schemeClr val="bg2"/>
                </a:solidFill>
                <a:latin typeface="Arial" charset="0"/>
              </a:rPr>
              <a:t>Services</a:t>
            </a:r>
          </a:p>
        </p:txBody>
      </p:sp>
      <p:sp>
        <p:nvSpPr>
          <p:cNvPr id="46101" name="Rectangle 20"/>
          <p:cNvSpPr>
            <a:spLocks noChangeArrowheads="1"/>
          </p:cNvSpPr>
          <p:nvPr/>
        </p:nvSpPr>
        <p:spPr bwMode="auto">
          <a:xfrm>
            <a:off x="2220913" y="6049963"/>
            <a:ext cx="750887" cy="381000"/>
          </a:xfrm>
          <a:prstGeom prst="rect">
            <a:avLst/>
          </a:prstGeom>
          <a:solidFill>
            <a:schemeClr val="accent2"/>
          </a:solidFill>
          <a:ln w="9525" algn="ctr">
            <a:solidFill>
              <a:schemeClr val="tx1"/>
            </a:solidFill>
            <a:miter lim="800000"/>
            <a:headEnd/>
            <a:tailEnd/>
          </a:ln>
        </p:spPr>
        <p:txBody>
          <a:bodyPr wrap="none" anchor="ctr"/>
          <a:lstStyle/>
          <a:p>
            <a:pPr algn="ctr"/>
            <a:r>
              <a:rPr lang="en-US" sz="1100" b="1">
                <a:solidFill>
                  <a:schemeClr val="bg2"/>
                </a:solidFill>
                <a:latin typeface="Arial" charset="0"/>
              </a:rPr>
              <a:t>BizTalk</a:t>
            </a:r>
          </a:p>
          <a:p>
            <a:pPr algn="ctr"/>
            <a:r>
              <a:rPr lang="en-US" sz="1100" b="1">
                <a:solidFill>
                  <a:schemeClr val="bg2"/>
                </a:solidFill>
                <a:latin typeface="Arial" charset="0"/>
              </a:rPr>
              <a:t>MSMQ/T </a:t>
            </a:r>
          </a:p>
        </p:txBody>
      </p:sp>
      <p:sp>
        <p:nvSpPr>
          <p:cNvPr id="46102" name="Rectangle 21"/>
          <p:cNvSpPr>
            <a:spLocks noChangeArrowheads="1"/>
          </p:cNvSpPr>
          <p:nvPr/>
        </p:nvSpPr>
        <p:spPr bwMode="auto">
          <a:xfrm>
            <a:off x="4640263" y="5516563"/>
            <a:ext cx="822325" cy="914400"/>
          </a:xfrm>
          <a:prstGeom prst="rect">
            <a:avLst/>
          </a:prstGeom>
          <a:solidFill>
            <a:schemeClr val="accent2"/>
          </a:solidFill>
          <a:ln w="9525" algn="ctr">
            <a:solidFill>
              <a:schemeClr val="tx1"/>
            </a:solidFill>
            <a:miter lim="800000"/>
            <a:headEnd/>
            <a:tailEnd/>
          </a:ln>
        </p:spPr>
        <p:txBody>
          <a:bodyPr wrap="none" anchor="ctr"/>
          <a:lstStyle/>
          <a:p>
            <a:pPr algn="ctr"/>
            <a:r>
              <a:rPr lang="en-US" sz="1100" b="1">
                <a:solidFill>
                  <a:schemeClr val="bg2"/>
                </a:solidFill>
                <a:latin typeface="Arial" charset="0"/>
              </a:rPr>
              <a:t>SAP</a:t>
            </a:r>
          </a:p>
          <a:p>
            <a:pPr algn="ctr"/>
            <a:r>
              <a:rPr lang="en-US" sz="1100" b="1">
                <a:solidFill>
                  <a:schemeClr val="bg2"/>
                </a:solidFill>
                <a:latin typeface="Arial" charset="0"/>
              </a:rPr>
              <a:t>MQSeries</a:t>
            </a:r>
          </a:p>
          <a:p>
            <a:pPr algn="ctr"/>
            <a:r>
              <a:rPr lang="en-US" sz="1100" b="1">
                <a:solidFill>
                  <a:schemeClr val="bg2"/>
                </a:solidFill>
                <a:latin typeface="Arial" charset="0"/>
              </a:rPr>
              <a:t>SharePoint</a:t>
            </a:r>
          </a:p>
          <a:p>
            <a:pPr algn="ctr"/>
            <a:r>
              <a:rPr lang="en-US" sz="1100" b="1">
                <a:solidFill>
                  <a:schemeClr val="bg2"/>
                </a:solidFill>
                <a:latin typeface="Arial" charset="0"/>
              </a:rPr>
              <a:t>WSE </a:t>
            </a:r>
          </a:p>
        </p:txBody>
      </p:sp>
      <p:sp>
        <p:nvSpPr>
          <p:cNvPr id="46103" name="Rectangle 22"/>
          <p:cNvSpPr>
            <a:spLocks noChangeArrowheads="1"/>
          </p:cNvSpPr>
          <p:nvPr/>
        </p:nvSpPr>
        <p:spPr bwMode="auto">
          <a:xfrm>
            <a:off x="3649663" y="5516563"/>
            <a:ext cx="420687" cy="436562"/>
          </a:xfrm>
          <a:prstGeom prst="rect">
            <a:avLst/>
          </a:prstGeom>
          <a:solidFill>
            <a:schemeClr val="accent2"/>
          </a:solidFill>
          <a:ln w="9525" algn="ctr">
            <a:solidFill>
              <a:schemeClr val="tx1"/>
            </a:solidFill>
            <a:miter lim="800000"/>
            <a:headEnd/>
            <a:tailEnd/>
          </a:ln>
        </p:spPr>
        <p:txBody>
          <a:bodyPr wrap="none" anchor="ctr"/>
          <a:lstStyle/>
          <a:p>
            <a:pPr algn="ctr"/>
            <a:r>
              <a:rPr lang="en-US" sz="1100" b="1">
                <a:solidFill>
                  <a:schemeClr val="bg2"/>
                </a:solidFill>
                <a:latin typeface="Arial" charset="0"/>
              </a:rPr>
              <a:t>File</a:t>
            </a:r>
          </a:p>
        </p:txBody>
      </p:sp>
      <p:sp>
        <p:nvSpPr>
          <p:cNvPr id="46104" name="Rectangle 23"/>
          <p:cNvSpPr>
            <a:spLocks noChangeArrowheads="1"/>
          </p:cNvSpPr>
          <p:nvPr/>
        </p:nvSpPr>
        <p:spPr bwMode="auto">
          <a:xfrm>
            <a:off x="6394450" y="5516563"/>
            <a:ext cx="701675" cy="914400"/>
          </a:xfrm>
          <a:prstGeom prst="rect">
            <a:avLst/>
          </a:prstGeom>
          <a:solidFill>
            <a:schemeClr val="accent2"/>
          </a:solidFill>
          <a:ln w="9525" algn="ctr">
            <a:solidFill>
              <a:schemeClr val="tx1"/>
            </a:solidFill>
            <a:miter lim="800000"/>
            <a:headEnd/>
            <a:tailEnd/>
          </a:ln>
        </p:spPr>
        <p:txBody>
          <a:bodyPr wrap="none" anchor="ctr"/>
          <a:lstStyle/>
          <a:p>
            <a:pPr algn="ctr"/>
            <a:r>
              <a:rPr lang="en-US" sz="1100" b="1">
                <a:solidFill>
                  <a:schemeClr val="bg2"/>
                </a:solidFill>
                <a:latin typeface="Arial" charset="0"/>
              </a:rPr>
              <a:t>Custom</a:t>
            </a:r>
            <a:br>
              <a:rPr lang="en-US" sz="1100" b="1">
                <a:solidFill>
                  <a:schemeClr val="bg2"/>
                </a:solidFill>
                <a:latin typeface="Arial" charset="0"/>
              </a:rPr>
            </a:br>
            <a:r>
              <a:rPr lang="en-US" sz="1100" b="1">
                <a:solidFill>
                  <a:schemeClr val="bg2"/>
                </a:solidFill>
                <a:latin typeface="Arial" charset="0"/>
              </a:rPr>
              <a:t>Adapters </a:t>
            </a:r>
          </a:p>
        </p:txBody>
      </p:sp>
      <p:sp>
        <p:nvSpPr>
          <p:cNvPr id="46105" name="Rectangle 24"/>
          <p:cNvSpPr>
            <a:spLocks noChangeArrowheads="1"/>
          </p:cNvSpPr>
          <p:nvPr/>
        </p:nvSpPr>
        <p:spPr bwMode="auto">
          <a:xfrm>
            <a:off x="4143375" y="5516563"/>
            <a:ext cx="428625" cy="434975"/>
          </a:xfrm>
          <a:prstGeom prst="rect">
            <a:avLst/>
          </a:prstGeom>
          <a:solidFill>
            <a:schemeClr val="accent2"/>
          </a:solidFill>
          <a:ln w="9525" algn="ctr">
            <a:solidFill>
              <a:schemeClr val="tx1"/>
            </a:solidFill>
            <a:miter lim="800000"/>
            <a:headEnd/>
            <a:tailEnd/>
          </a:ln>
        </p:spPr>
        <p:txBody>
          <a:bodyPr wrap="none" anchor="ctr"/>
          <a:lstStyle/>
          <a:p>
            <a:pPr algn="ctr"/>
            <a:r>
              <a:rPr lang="en-US" sz="1100" b="1">
                <a:solidFill>
                  <a:schemeClr val="bg2"/>
                </a:solidFill>
                <a:latin typeface="Arial" charset="0"/>
              </a:rPr>
              <a:t>SQL </a:t>
            </a:r>
          </a:p>
        </p:txBody>
      </p:sp>
      <p:sp>
        <p:nvSpPr>
          <p:cNvPr id="46106" name="Rectangle 25"/>
          <p:cNvSpPr>
            <a:spLocks noChangeArrowheads="1"/>
          </p:cNvSpPr>
          <p:nvPr/>
        </p:nvSpPr>
        <p:spPr bwMode="auto">
          <a:xfrm>
            <a:off x="3048000" y="6049963"/>
            <a:ext cx="350838" cy="381000"/>
          </a:xfrm>
          <a:prstGeom prst="rect">
            <a:avLst/>
          </a:prstGeom>
          <a:solidFill>
            <a:schemeClr val="accent2"/>
          </a:solidFill>
          <a:ln w="9525" algn="ctr">
            <a:solidFill>
              <a:schemeClr val="tx1"/>
            </a:solidFill>
            <a:miter lim="800000"/>
            <a:headEnd/>
            <a:tailEnd/>
          </a:ln>
        </p:spPr>
        <p:txBody>
          <a:bodyPr wrap="none" anchor="ctr"/>
          <a:lstStyle/>
          <a:p>
            <a:pPr algn="ctr"/>
            <a:r>
              <a:rPr lang="en-US" sz="1100" b="1">
                <a:solidFill>
                  <a:schemeClr val="bg2"/>
                </a:solidFill>
                <a:latin typeface="Arial" charset="0"/>
              </a:rPr>
              <a:t>FTP</a:t>
            </a:r>
          </a:p>
        </p:txBody>
      </p:sp>
      <p:sp>
        <p:nvSpPr>
          <p:cNvPr id="46107" name="Rectangle 26"/>
          <p:cNvSpPr>
            <a:spLocks noChangeArrowheads="1"/>
          </p:cNvSpPr>
          <p:nvPr/>
        </p:nvSpPr>
        <p:spPr bwMode="auto">
          <a:xfrm>
            <a:off x="3476625" y="6049963"/>
            <a:ext cx="476250" cy="381000"/>
          </a:xfrm>
          <a:prstGeom prst="rect">
            <a:avLst/>
          </a:prstGeom>
          <a:solidFill>
            <a:schemeClr val="accent2"/>
          </a:solidFill>
          <a:ln w="9525" algn="ctr">
            <a:solidFill>
              <a:schemeClr val="tx1"/>
            </a:solidFill>
            <a:miter lim="800000"/>
            <a:headEnd/>
            <a:tailEnd/>
          </a:ln>
        </p:spPr>
        <p:txBody>
          <a:bodyPr wrap="none" anchor="ctr"/>
          <a:lstStyle/>
          <a:p>
            <a:pPr algn="ctr"/>
            <a:r>
              <a:rPr lang="en-US" sz="1100" b="1">
                <a:solidFill>
                  <a:schemeClr val="bg2"/>
                </a:solidFill>
                <a:latin typeface="Arial" charset="0"/>
              </a:rPr>
              <a:t>SMTP </a:t>
            </a:r>
          </a:p>
        </p:txBody>
      </p:sp>
      <p:sp>
        <p:nvSpPr>
          <p:cNvPr id="46108" name="Rectangle 27"/>
          <p:cNvSpPr>
            <a:spLocks noChangeArrowheads="1"/>
          </p:cNvSpPr>
          <p:nvPr/>
        </p:nvSpPr>
        <p:spPr bwMode="auto">
          <a:xfrm>
            <a:off x="4029075" y="6049963"/>
            <a:ext cx="533400" cy="381000"/>
          </a:xfrm>
          <a:prstGeom prst="rect">
            <a:avLst/>
          </a:prstGeom>
          <a:solidFill>
            <a:schemeClr val="accent2"/>
          </a:solidFill>
          <a:ln w="9525" algn="ctr">
            <a:solidFill>
              <a:schemeClr val="tx1"/>
            </a:solidFill>
            <a:miter lim="800000"/>
            <a:headEnd/>
            <a:tailEnd/>
          </a:ln>
        </p:spPr>
        <p:txBody>
          <a:bodyPr wrap="none" anchor="ctr"/>
          <a:lstStyle/>
          <a:p>
            <a:pPr algn="ctr"/>
            <a:r>
              <a:rPr lang="en-US" sz="1100" b="1">
                <a:solidFill>
                  <a:schemeClr val="bg2"/>
                </a:solidFill>
                <a:latin typeface="Arial" charset="0"/>
              </a:rPr>
              <a:t>EDI</a:t>
            </a:r>
          </a:p>
        </p:txBody>
      </p:sp>
      <p:sp>
        <p:nvSpPr>
          <p:cNvPr id="46109" name="Rectangle 28"/>
          <p:cNvSpPr>
            <a:spLocks noChangeArrowheads="1"/>
          </p:cNvSpPr>
          <p:nvPr/>
        </p:nvSpPr>
        <p:spPr bwMode="auto">
          <a:xfrm>
            <a:off x="5538788" y="5516563"/>
            <a:ext cx="777875" cy="914400"/>
          </a:xfrm>
          <a:prstGeom prst="rect">
            <a:avLst/>
          </a:prstGeom>
          <a:solidFill>
            <a:schemeClr val="accent2"/>
          </a:solidFill>
          <a:ln w="9525" algn="ctr">
            <a:solidFill>
              <a:schemeClr val="tx1"/>
            </a:solidFill>
            <a:miter lim="800000"/>
            <a:headEnd/>
            <a:tailEnd/>
          </a:ln>
        </p:spPr>
        <p:txBody>
          <a:bodyPr wrap="none" anchor="ctr"/>
          <a:lstStyle/>
          <a:p>
            <a:pPr algn="ctr"/>
            <a:r>
              <a:rPr lang="en-US" sz="1100" b="1">
                <a:solidFill>
                  <a:schemeClr val="bg2"/>
                </a:solidFill>
                <a:latin typeface="Arial" charset="0"/>
              </a:rPr>
              <a:t>3rd Party</a:t>
            </a:r>
          </a:p>
          <a:p>
            <a:pPr algn="ctr"/>
            <a:r>
              <a:rPr lang="en-US" sz="1100" b="1">
                <a:solidFill>
                  <a:schemeClr val="bg2"/>
                </a:solidFill>
                <a:latin typeface="Arial" charset="0"/>
              </a:rPr>
              <a:t>Adapters </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4"/>
          <p:cNvSpPr>
            <a:spLocks noGrp="1"/>
          </p:cNvSpPr>
          <p:nvPr>
            <p:ph type="sldNum" sz="quarter" idx="12"/>
          </p:nvPr>
        </p:nvSpPr>
        <p:spPr/>
        <p:txBody>
          <a:bodyPr/>
          <a:lstStyle/>
          <a:p>
            <a:pPr>
              <a:defRPr/>
            </a:pPr>
            <a:fld id="{0A6C00D2-2310-46F0-80F9-A63C25C49E32}" type="slidenum">
              <a:rPr lang="en-US" smtClean="0"/>
              <a:pPr>
                <a:defRPr/>
              </a:pPr>
              <a:t>43</a:t>
            </a:fld>
            <a:endParaRPr lang="en-US" smtClean="0"/>
          </a:p>
        </p:txBody>
      </p:sp>
      <p:sp>
        <p:nvSpPr>
          <p:cNvPr id="614402" name="AutoShape 2"/>
          <p:cNvSpPr>
            <a:spLocks noChangeArrowheads="1"/>
          </p:cNvSpPr>
          <p:nvPr/>
        </p:nvSpPr>
        <p:spPr bwMode="auto">
          <a:xfrm rot="5400000">
            <a:off x="2098675" y="2743200"/>
            <a:ext cx="685800" cy="2819400"/>
          </a:xfrm>
          <a:prstGeom prst="can">
            <a:avLst>
              <a:gd name="adj" fmla="val 52074"/>
            </a:avLst>
          </a:prstGeom>
          <a:solidFill>
            <a:srgbClr val="3366CC">
              <a:alpha val="10001"/>
            </a:srgbClr>
          </a:solidFill>
          <a:ln w="9525">
            <a:solidFill>
              <a:schemeClr val="tx1"/>
            </a:solidFill>
            <a:round/>
            <a:headEnd/>
            <a:tailEnd/>
          </a:ln>
          <a:effectLst/>
        </p:spPr>
        <p:txBody>
          <a:bodyPr rot="10800000" vert="eaVert" wrap="none" anchor="ctr"/>
          <a:lstStyle/>
          <a:p>
            <a:pPr algn="ctr">
              <a:defRPr/>
            </a:pPr>
            <a:endParaRPr lang="en-US" sz="1200" b="1">
              <a:solidFill>
                <a:schemeClr val="bg1"/>
              </a:solidFill>
              <a:effectLst>
                <a:outerShdw blurRad="38100" dist="38100" dir="2700000" algn="tl">
                  <a:srgbClr val="000000"/>
                </a:outerShdw>
              </a:effectLst>
              <a:latin typeface="Arial" charset="0"/>
            </a:endParaRPr>
          </a:p>
        </p:txBody>
      </p:sp>
      <p:grpSp>
        <p:nvGrpSpPr>
          <p:cNvPr id="47108" name="Group 3"/>
          <p:cNvGrpSpPr>
            <a:grpSpLocks/>
          </p:cNvGrpSpPr>
          <p:nvPr/>
        </p:nvGrpSpPr>
        <p:grpSpPr bwMode="auto">
          <a:xfrm>
            <a:off x="714375" y="1358900"/>
            <a:ext cx="762000" cy="1446213"/>
            <a:chOff x="403" y="1083"/>
            <a:chExt cx="480" cy="911"/>
          </a:xfrm>
        </p:grpSpPr>
        <p:grpSp>
          <p:nvGrpSpPr>
            <p:cNvPr id="47182" name="Group 4"/>
            <p:cNvGrpSpPr>
              <a:grpSpLocks/>
            </p:cNvGrpSpPr>
            <p:nvPr/>
          </p:nvGrpSpPr>
          <p:grpSpPr bwMode="auto">
            <a:xfrm>
              <a:off x="403" y="1083"/>
              <a:ext cx="480" cy="240"/>
              <a:chOff x="576" y="3696"/>
              <a:chExt cx="768" cy="384"/>
            </a:xfrm>
          </p:grpSpPr>
          <p:sp>
            <p:nvSpPr>
              <p:cNvPr id="47184" name="Rectangle 5"/>
              <p:cNvSpPr>
                <a:spLocks noChangeArrowheads="1"/>
              </p:cNvSpPr>
              <p:nvPr/>
            </p:nvSpPr>
            <p:spPr bwMode="auto">
              <a:xfrm>
                <a:off x="576" y="3696"/>
                <a:ext cx="768" cy="384"/>
              </a:xfrm>
              <a:prstGeom prst="rect">
                <a:avLst/>
              </a:prstGeom>
              <a:solidFill>
                <a:schemeClr val="accent1"/>
              </a:solidFill>
              <a:ln w="9525">
                <a:miter lim="800000"/>
                <a:headEnd/>
                <a:tailEnd/>
              </a:ln>
              <a:scene3d>
                <a:camera prst="legacyObliqueTopLeft"/>
                <a:lightRig rig="legacyFlat3" dir="b"/>
              </a:scene3d>
              <a:sp3d prstMaterial="legacyMatte">
                <a:bevelT w="13500" h="13500" prst="angle"/>
                <a:bevelB w="13500" h="13500" prst="angle"/>
                <a:extrusionClr>
                  <a:schemeClr val="accent1"/>
                </a:extrusionClr>
              </a:sp3d>
            </p:spPr>
            <p:txBody>
              <a:bodyPr wrap="none" anchor="ctr">
                <a:flatTx/>
              </a:bodyPr>
              <a:lstStyle/>
              <a:p>
                <a:endParaRPr lang="en-US"/>
              </a:p>
            </p:txBody>
          </p:sp>
          <p:sp>
            <p:nvSpPr>
              <p:cNvPr id="47185" name="Line 6"/>
              <p:cNvSpPr>
                <a:spLocks noChangeShapeType="1"/>
              </p:cNvSpPr>
              <p:nvPr/>
            </p:nvSpPr>
            <p:spPr bwMode="auto">
              <a:xfrm>
                <a:off x="576" y="3696"/>
                <a:ext cx="384"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sp>
            <p:nvSpPr>
              <p:cNvPr id="47186" name="Line 7"/>
              <p:cNvSpPr>
                <a:spLocks noChangeShapeType="1"/>
              </p:cNvSpPr>
              <p:nvPr/>
            </p:nvSpPr>
            <p:spPr bwMode="auto">
              <a:xfrm flipH="1">
                <a:off x="960" y="3696"/>
                <a:ext cx="336"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grpSp>
        <p:sp>
          <p:nvSpPr>
            <p:cNvPr id="47183" name="AutoShape 8"/>
            <p:cNvSpPr>
              <a:spLocks noChangeArrowheads="1"/>
            </p:cNvSpPr>
            <p:nvPr/>
          </p:nvSpPr>
          <p:spPr bwMode="auto">
            <a:xfrm flipV="1">
              <a:off x="528" y="1344"/>
              <a:ext cx="211" cy="650"/>
            </a:xfrm>
            <a:prstGeom prst="upArrow">
              <a:avLst>
                <a:gd name="adj1" fmla="val 50000"/>
                <a:gd name="adj2" fmla="val 77014"/>
              </a:avLst>
            </a:prstGeom>
            <a:solidFill>
              <a:schemeClr val="accent1"/>
            </a:solidFill>
            <a:ln w="9525" algn="ctr">
              <a:solidFill>
                <a:schemeClr val="tx1"/>
              </a:solidFill>
              <a:miter lim="800000"/>
              <a:headEnd/>
              <a:tailEnd/>
            </a:ln>
          </p:spPr>
          <p:txBody>
            <a:bodyPr wrap="none" anchor="ctr"/>
            <a:lstStyle/>
            <a:p>
              <a:endParaRPr lang="en-US"/>
            </a:p>
          </p:txBody>
        </p:sp>
      </p:grpSp>
      <p:sp>
        <p:nvSpPr>
          <p:cNvPr id="47109" name="AutoShape 9"/>
          <p:cNvSpPr>
            <a:spLocks noChangeArrowheads="1"/>
          </p:cNvSpPr>
          <p:nvPr/>
        </p:nvSpPr>
        <p:spPr bwMode="auto">
          <a:xfrm>
            <a:off x="5794375" y="2743200"/>
            <a:ext cx="3225800" cy="2024063"/>
          </a:xfrm>
          <a:prstGeom prst="roundRect">
            <a:avLst>
              <a:gd name="adj" fmla="val 16667"/>
            </a:avLst>
          </a:prstGeom>
          <a:solidFill>
            <a:schemeClr val="bg1"/>
          </a:solidFill>
          <a:ln w="9525" algn="ctr">
            <a:solidFill>
              <a:schemeClr val="tx1"/>
            </a:solidFill>
            <a:round/>
            <a:headEnd/>
            <a:tailEnd/>
          </a:ln>
        </p:spPr>
        <p:txBody>
          <a:bodyPr wrap="none" anchor="ctr"/>
          <a:lstStyle/>
          <a:p>
            <a:endParaRPr lang="en-US"/>
          </a:p>
        </p:txBody>
      </p:sp>
      <p:sp>
        <p:nvSpPr>
          <p:cNvPr id="47110" name="AutoShape 10"/>
          <p:cNvSpPr>
            <a:spLocks noChangeArrowheads="1"/>
          </p:cNvSpPr>
          <p:nvPr/>
        </p:nvSpPr>
        <p:spPr bwMode="auto">
          <a:xfrm>
            <a:off x="5718175" y="2819400"/>
            <a:ext cx="3225800" cy="2024063"/>
          </a:xfrm>
          <a:prstGeom prst="roundRect">
            <a:avLst>
              <a:gd name="adj" fmla="val 16667"/>
            </a:avLst>
          </a:prstGeom>
          <a:solidFill>
            <a:schemeClr val="bg1"/>
          </a:solidFill>
          <a:ln w="9525" algn="ctr">
            <a:solidFill>
              <a:schemeClr val="tx1"/>
            </a:solidFill>
            <a:round/>
            <a:headEnd/>
            <a:tailEnd/>
          </a:ln>
        </p:spPr>
        <p:txBody>
          <a:bodyPr wrap="none" anchor="ctr"/>
          <a:lstStyle/>
          <a:p>
            <a:endParaRPr lang="en-US"/>
          </a:p>
        </p:txBody>
      </p:sp>
      <p:sp>
        <p:nvSpPr>
          <p:cNvPr id="47111" name="AutoShape 11"/>
          <p:cNvSpPr>
            <a:spLocks noChangeArrowheads="1"/>
          </p:cNvSpPr>
          <p:nvPr/>
        </p:nvSpPr>
        <p:spPr bwMode="auto">
          <a:xfrm>
            <a:off x="331788" y="2743200"/>
            <a:ext cx="3786187" cy="2024063"/>
          </a:xfrm>
          <a:prstGeom prst="roundRect">
            <a:avLst>
              <a:gd name="adj" fmla="val 16667"/>
            </a:avLst>
          </a:prstGeom>
          <a:solidFill>
            <a:schemeClr val="bg1"/>
          </a:solidFill>
          <a:ln w="9525" algn="ctr">
            <a:solidFill>
              <a:schemeClr val="tx1"/>
            </a:solidFill>
            <a:round/>
            <a:headEnd/>
            <a:tailEnd/>
          </a:ln>
        </p:spPr>
        <p:txBody>
          <a:bodyPr wrap="none" anchor="ctr"/>
          <a:lstStyle/>
          <a:p>
            <a:pPr algn="ctr"/>
            <a:endParaRPr lang="en-US" sz="2400">
              <a:latin typeface="Arial" charset="0"/>
            </a:endParaRPr>
          </a:p>
        </p:txBody>
      </p:sp>
      <p:sp>
        <p:nvSpPr>
          <p:cNvPr id="47112" name="AutoShape 12"/>
          <p:cNvSpPr>
            <a:spLocks noChangeArrowheads="1"/>
          </p:cNvSpPr>
          <p:nvPr/>
        </p:nvSpPr>
        <p:spPr bwMode="auto">
          <a:xfrm>
            <a:off x="5653088" y="2886075"/>
            <a:ext cx="3225800" cy="2024063"/>
          </a:xfrm>
          <a:prstGeom prst="roundRect">
            <a:avLst>
              <a:gd name="adj" fmla="val 16667"/>
            </a:avLst>
          </a:prstGeom>
          <a:solidFill>
            <a:schemeClr val="bg1"/>
          </a:solidFill>
          <a:ln w="9525" algn="ctr">
            <a:solidFill>
              <a:schemeClr val="tx1"/>
            </a:solidFill>
            <a:round/>
            <a:headEnd/>
            <a:tailEnd/>
          </a:ln>
        </p:spPr>
        <p:txBody>
          <a:bodyPr wrap="none" anchor="ctr"/>
          <a:lstStyle/>
          <a:p>
            <a:endParaRPr lang="en-US"/>
          </a:p>
        </p:txBody>
      </p:sp>
      <p:sp>
        <p:nvSpPr>
          <p:cNvPr id="47113" name="AutoShape 13"/>
          <p:cNvSpPr>
            <a:spLocks noChangeArrowheads="1"/>
          </p:cNvSpPr>
          <p:nvPr/>
        </p:nvSpPr>
        <p:spPr bwMode="auto">
          <a:xfrm>
            <a:off x="231775" y="2819400"/>
            <a:ext cx="3786188" cy="2024063"/>
          </a:xfrm>
          <a:prstGeom prst="roundRect">
            <a:avLst>
              <a:gd name="adj" fmla="val 16667"/>
            </a:avLst>
          </a:prstGeom>
          <a:solidFill>
            <a:schemeClr val="bg1"/>
          </a:solidFill>
          <a:ln w="9525" algn="ctr">
            <a:solidFill>
              <a:schemeClr val="tx1"/>
            </a:solidFill>
            <a:round/>
            <a:headEnd/>
            <a:tailEnd/>
          </a:ln>
        </p:spPr>
        <p:txBody>
          <a:bodyPr wrap="none" anchor="ctr"/>
          <a:lstStyle/>
          <a:p>
            <a:pPr algn="ctr"/>
            <a:endParaRPr lang="en-US" sz="2400">
              <a:latin typeface="Arial" charset="0"/>
            </a:endParaRPr>
          </a:p>
        </p:txBody>
      </p:sp>
      <p:sp>
        <p:nvSpPr>
          <p:cNvPr id="47114" name="AutoShape 14"/>
          <p:cNvSpPr>
            <a:spLocks noChangeArrowheads="1"/>
          </p:cNvSpPr>
          <p:nvPr/>
        </p:nvSpPr>
        <p:spPr bwMode="auto">
          <a:xfrm>
            <a:off x="152400" y="2911475"/>
            <a:ext cx="3786188" cy="2024063"/>
          </a:xfrm>
          <a:prstGeom prst="roundRect">
            <a:avLst>
              <a:gd name="adj" fmla="val 16667"/>
            </a:avLst>
          </a:prstGeom>
          <a:solidFill>
            <a:schemeClr val="bg1"/>
          </a:solidFill>
          <a:ln w="9525" algn="ctr">
            <a:solidFill>
              <a:schemeClr val="tx1"/>
            </a:solidFill>
            <a:round/>
            <a:headEnd/>
            <a:tailEnd/>
          </a:ln>
        </p:spPr>
        <p:txBody>
          <a:bodyPr wrap="none" anchor="ctr"/>
          <a:lstStyle/>
          <a:p>
            <a:pPr algn="ctr"/>
            <a:endParaRPr lang="en-US" sz="2400">
              <a:latin typeface="Arial" charset="0"/>
            </a:endParaRPr>
          </a:p>
        </p:txBody>
      </p:sp>
      <p:sp>
        <p:nvSpPr>
          <p:cNvPr id="47115" name="Rectangle 15"/>
          <p:cNvSpPr>
            <a:spLocks noGrp="1" noChangeArrowheads="1"/>
          </p:cNvSpPr>
          <p:nvPr>
            <p:ph type="title"/>
          </p:nvPr>
        </p:nvSpPr>
        <p:spPr>
          <a:xfrm>
            <a:off x="1554163" y="228600"/>
            <a:ext cx="7361237" cy="449263"/>
          </a:xfrm>
        </p:spPr>
        <p:txBody>
          <a:bodyPr/>
          <a:lstStyle/>
          <a:p>
            <a:pPr eaLnBrk="1" hangingPunct="1"/>
            <a:r>
              <a:rPr lang="en-US" smtClean="0"/>
              <a:t>BizTalk Solution: Message Flow</a:t>
            </a:r>
          </a:p>
        </p:txBody>
      </p:sp>
      <p:sp>
        <p:nvSpPr>
          <p:cNvPr id="47116" name="AutoShape 16"/>
          <p:cNvSpPr>
            <a:spLocks noChangeArrowheads="1"/>
          </p:cNvSpPr>
          <p:nvPr/>
        </p:nvSpPr>
        <p:spPr bwMode="auto">
          <a:xfrm>
            <a:off x="5246688" y="3962400"/>
            <a:ext cx="762000" cy="110966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3635 h 21600"/>
              <a:gd name="T14" fmla="*/ 19411 w 21600"/>
              <a:gd name="T15" fmla="*/ 8523 h 21600"/>
            </a:gdLst>
            <a:ahLst/>
            <a:cxnLst>
              <a:cxn ang="T8">
                <a:pos x="T0" y="T1"/>
              </a:cxn>
              <a:cxn ang="T9">
                <a:pos x="T2" y="T3"/>
              </a:cxn>
              <a:cxn ang="T10">
                <a:pos x="T4" y="T5"/>
              </a:cxn>
              <a:cxn ang="T11">
                <a:pos x="T6" y="T7"/>
              </a:cxn>
            </a:cxnLst>
            <a:rect l="T12" t="T13" r="T14" b="T15"/>
            <a:pathLst>
              <a:path w="21600" h="21600">
                <a:moveTo>
                  <a:pt x="21600" y="6079"/>
                </a:moveTo>
                <a:lnTo>
                  <a:pt x="16155" y="0"/>
                </a:lnTo>
                <a:lnTo>
                  <a:pt x="16155" y="3635"/>
                </a:lnTo>
                <a:lnTo>
                  <a:pt x="12427" y="3635"/>
                </a:lnTo>
                <a:cubicBezTo>
                  <a:pt x="5564" y="3635"/>
                  <a:pt x="0" y="7451"/>
                  <a:pt x="0" y="12158"/>
                </a:cubicBezTo>
                <a:lnTo>
                  <a:pt x="0" y="21600"/>
                </a:lnTo>
                <a:lnTo>
                  <a:pt x="4996" y="21600"/>
                </a:lnTo>
                <a:lnTo>
                  <a:pt x="4996" y="12158"/>
                </a:lnTo>
                <a:cubicBezTo>
                  <a:pt x="4996" y="10150"/>
                  <a:pt x="8323" y="8523"/>
                  <a:pt x="12427" y="8523"/>
                </a:cubicBezTo>
                <a:lnTo>
                  <a:pt x="16155" y="8523"/>
                </a:lnTo>
                <a:lnTo>
                  <a:pt x="16155" y="12158"/>
                </a:lnTo>
                <a:lnTo>
                  <a:pt x="21600" y="6079"/>
                </a:lnTo>
                <a:close/>
              </a:path>
            </a:pathLst>
          </a:custGeom>
          <a:solidFill>
            <a:schemeClr val="accent1"/>
          </a:solidFill>
          <a:ln w="9525" algn="ctr">
            <a:solidFill>
              <a:schemeClr val="tx1"/>
            </a:solidFill>
            <a:miter lim="800000"/>
            <a:headEnd/>
            <a:tailEnd/>
          </a:ln>
        </p:spPr>
        <p:txBody>
          <a:bodyPr wrap="none" anchor="ctr"/>
          <a:lstStyle/>
          <a:p>
            <a:endParaRPr lang="en-US"/>
          </a:p>
        </p:txBody>
      </p:sp>
      <p:sp>
        <p:nvSpPr>
          <p:cNvPr id="47117" name="AutoShape 17"/>
          <p:cNvSpPr>
            <a:spLocks noChangeArrowheads="1"/>
          </p:cNvSpPr>
          <p:nvPr/>
        </p:nvSpPr>
        <p:spPr bwMode="auto">
          <a:xfrm rot="10679614" flipH="1">
            <a:off x="496888" y="3652838"/>
            <a:ext cx="571500" cy="762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873 h 21600"/>
              <a:gd name="T14" fmla="*/ 18639 w 21600"/>
              <a:gd name="T15" fmla="*/ 9285 h 21600"/>
            </a:gdLst>
            <a:ahLst/>
            <a:cxnLst>
              <a:cxn ang="T8">
                <a:pos x="T0" y="T1"/>
              </a:cxn>
              <a:cxn ang="T9">
                <a:pos x="T2" y="T3"/>
              </a:cxn>
              <a:cxn ang="T10">
                <a:pos x="T4" y="T5"/>
              </a:cxn>
              <a:cxn ang="T11">
                <a:pos x="T6" y="T7"/>
              </a:cxn>
            </a:cxnLst>
            <a:rect l="T12" t="T13" r="T14" b="T15"/>
            <a:pathLst>
              <a:path w="21600" h="21600">
                <a:moveTo>
                  <a:pt x="21600" y="6079"/>
                </a:moveTo>
                <a:lnTo>
                  <a:pt x="15985" y="0"/>
                </a:lnTo>
                <a:lnTo>
                  <a:pt x="15985" y="2873"/>
                </a:lnTo>
                <a:lnTo>
                  <a:pt x="12427" y="2873"/>
                </a:lnTo>
                <a:cubicBezTo>
                  <a:pt x="5564" y="2873"/>
                  <a:pt x="0" y="7030"/>
                  <a:pt x="0" y="12158"/>
                </a:cubicBezTo>
                <a:lnTo>
                  <a:pt x="0" y="21600"/>
                </a:lnTo>
                <a:lnTo>
                  <a:pt x="6554" y="21600"/>
                </a:lnTo>
                <a:lnTo>
                  <a:pt x="6554" y="12158"/>
                </a:lnTo>
                <a:cubicBezTo>
                  <a:pt x="6554" y="10571"/>
                  <a:pt x="9183" y="9285"/>
                  <a:pt x="12427" y="9285"/>
                </a:cubicBezTo>
                <a:lnTo>
                  <a:pt x="15985" y="9285"/>
                </a:lnTo>
                <a:lnTo>
                  <a:pt x="15985" y="12158"/>
                </a:lnTo>
                <a:lnTo>
                  <a:pt x="21600" y="6079"/>
                </a:lnTo>
                <a:close/>
              </a:path>
            </a:pathLst>
          </a:custGeom>
          <a:solidFill>
            <a:schemeClr val="accent1"/>
          </a:solidFill>
          <a:ln w="9525">
            <a:solidFill>
              <a:schemeClr val="tx1"/>
            </a:solidFill>
            <a:miter lim="800000"/>
            <a:headEnd/>
            <a:tailEnd/>
          </a:ln>
        </p:spPr>
        <p:txBody>
          <a:bodyPr wrap="none" anchor="ctr"/>
          <a:lstStyle/>
          <a:p>
            <a:endParaRPr lang="en-US"/>
          </a:p>
        </p:txBody>
      </p:sp>
      <p:grpSp>
        <p:nvGrpSpPr>
          <p:cNvPr id="47118" name="Group 18"/>
          <p:cNvGrpSpPr>
            <a:grpSpLocks/>
          </p:cNvGrpSpPr>
          <p:nvPr/>
        </p:nvGrpSpPr>
        <p:grpSpPr bwMode="auto">
          <a:xfrm>
            <a:off x="1143000" y="3810000"/>
            <a:ext cx="2667000" cy="533400"/>
            <a:chOff x="698" y="2400"/>
            <a:chExt cx="1680" cy="336"/>
          </a:xfrm>
        </p:grpSpPr>
        <p:sp>
          <p:nvSpPr>
            <p:cNvPr id="614419" name="AutoShape 19"/>
            <p:cNvSpPr>
              <a:spLocks noChangeArrowheads="1"/>
            </p:cNvSpPr>
            <p:nvPr/>
          </p:nvSpPr>
          <p:spPr bwMode="auto">
            <a:xfrm rot="5400000">
              <a:off x="842" y="2256"/>
              <a:ext cx="336" cy="624"/>
            </a:xfrm>
            <a:prstGeom prst="can">
              <a:avLst>
                <a:gd name="adj" fmla="val 46429"/>
              </a:avLst>
            </a:prstGeom>
            <a:solidFill>
              <a:srgbClr val="3366CC"/>
            </a:solidFill>
            <a:ln w="9525">
              <a:solidFill>
                <a:schemeClr val="tx1"/>
              </a:solidFill>
              <a:round/>
              <a:headEnd/>
              <a:tailEnd/>
            </a:ln>
            <a:effectLst/>
          </p:spPr>
          <p:txBody>
            <a:bodyPr rot="10800000" vert="eaVert" wrap="none" anchor="ctr"/>
            <a:lstStyle/>
            <a:p>
              <a:pPr algn="ctr">
                <a:defRPr/>
              </a:pPr>
              <a:r>
                <a:rPr lang="en-US" sz="1200" b="1">
                  <a:solidFill>
                    <a:schemeClr val="bg1"/>
                  </a:solidFill>
                  <a:effectLst>
                    <a:outerShdw blurRad="38100" dist="38100" dir="2700000" algn="tl">
                      <a:srgbClr val="000000"/>
                    </a:outerShdw>
                  </a:effectLst>
                  <a:latin typeface="Arial" charset="0"/>
                </a:rPr>
                <a:t>Decrypt</a:t>
              </a:r>
            </a:p>
          </p:txBody>
        </p:sp>
        <p:sp>
          <p:nvSpPr>
            <p:cNvPr id="614420" name="AutoShape 20"/>
            <p:cNvSpPr>
              <a:spLocks noChangeArrowheads="1"/>
            </p:cNvSpPr>
            <p:nvPr/>
          </p:nvSpPr>
          <p:spPr bwMode="auto">
            <a:xfrm rot="5400000">
              <a:off x="1370" y="2256"/>
              <a:ext cx="336" cy="624"/>
            </a:xfrm>
            <a:prstGeom prst="can">
              <a:avLst>
                <a:gd name="adj" fmla="val 46429"/>
              </a:avLst>
            </a:prstGeom>
            <a:solidFill>
              <a:srgbClr val="3366CC"/>
            </a:solidFill>
            <a:ln w="9525">
              <a:solidFill>
                <a:schemeClr val="tx1"/>
              </a:solidFill>
              <a:round/>
              <a:headEnd/>
              <a:tailEnd/>
            </a:ln>
            <a:effectLst/>
          </p:spPr>
          <p:txBody>
            <a:bodyPr rot="10800000" vert="eaVert" wrap="none" anchor="ctr"/>
            <a:lstStyle/>
            <a:p>
              <a:pPr algn="ctr">
                <a:defRPr/>
              </a:pPr>
              <a:r>
                <a:rPr lang="en-US" sz="1200" b="1">
                  <a:solidFill>
                    <a:schemeClr val="bg1"/>
                  </a:solidFill>
                  <a:effectLst>
                    <a:outerShdw blurRad="38100" dist="38100" dir="2700000" algn="tl">
                      <a:srgbClr val="000000"/>
                    </a:outerShdw>
                  </a:effectLst>
                  <a:latin typeface="Arial" charset="0"/>
                </a:rPr>
                <a:t>Parse</a:t>
              </a:r>
            </a:p>
          </p:txBody>
        </p:sp>
        <p:sp>
          <p:nvSpPr>
            <p:cNvPr id="614421" name="AutoShape 21"/>
            <p:cNvSpPr>
              <a:spLocks noChangeArrowheads="1"/>
            </p:cNvSpPr>
            <p:nvPr/>
          </p:nvSpPr>
          <p:spPr bwMode="auto">
            <a:xfrm rot="5400000">
              <a:off x="1898" y="2256"/>
              <a:ext cx="336" cy="624"/>
            </a:xfrm>
            <a:prstGeom prst="can">
              <a:avLst>
                <a:gd name="adj" fmla="val 46429"/>
              </a:avLst>
            </a:prstGeom>
            <a:solidFill>
              <a:srgbClr val="3366CC"/>
            </a:solidFill>
            <a:ln w="9525">
              <a:solidFill>
                <a:schemeClr val="tx1"/>
              </a:solidFill>
              <a:round/>
              <a:headEnd/>
              <a:tailEnd/>
            </a:ln>
            <a:effectLst/>
          </p:spPr>
          <p:txBody>
            <a:bodyPr rot="10800000" vert="eaVert" wrap="none" anchor="ctr"/>
            <a:lstStyle/>
            <a:p>
              <a:pPr algn="ctr">
                <a:defRPr/>
              </a:pPr>
              <a:r>
                <a:rPr lang="en-US" sz="1200" b="1">
                  <a:solidFill>
                    <a:schemeClr val="bg1"/>
                  </a:solidFill>
                  <a:effectLst>
                    <a:outerShdw blurRad="38100" dist="38100" dir="2700000" algn="tl">
                      <a:srgbClr val="000000"/>
                    </a:outerShdw>
                  </a:effectLst>
                  <a:latin typeface="Arial" charset="0"/>
                </a:rPr>
                <a:t>Resolve</a:t>
              </a:r>
            </a:p>
            <a:p>
              <a:pPr algn="ctr">
                <a:defRPr/>
              </a:pPr>
              <a:r>
                <a:rPr lang="en-US" sz="1200" b="1">
                  <a:solidFill>
                    <a:schemeClr val="bg1"/>
                  </a:solidFill>
                  <a:effectLst>
                    <a:outerShdw blurRad="38100" dist="38100" dir="2700000" algn="tl">
                      <a:srgbClr val="000000"/>
                    </a:outerShdw>
                  </a:effectLst>
                  <a:latin typeface="Arial" charset="0"/>
                </a:rPr>
                <a:t>Party</a:t>
              </a:r>
            </a:p>
          </p:txBody>
        </p:sp>
      </p:grpSp>
      <p:sp>
        <p:nvSpPr>
          <p:cNvPr id="614422" name="AutoShape 22"/>
          <p:cNvSpPr>
            <a:spLocks noChangeArrowheads="1"/>
          </p:cNvSpPr>
          <p:nvPr/>
        </p:nvSpPr>
        <p:spPr bwMode="auto">
          <a:xfrm>
            <a:off x="3803650" y="5359400"/>
            <a:ext cx="2057400" cy="1143000"/>
          </a:xfrm>
          <a:prstGeom prst="can">
            <a:avLst>
              <a:gd name="adj" fmla="val 25000"/>
            </a:avLst>
          </a:prstGeom>
          <a:solidFill>
            <a:schemeClr val="accent2"/>
          </a:solidFill>
          <a:ln w="9525">
            <a:solidFill>
              <a:schemeClr val="accent2"/>
            </a:solidFill>
            <a:round/>
            <a:headEnd/>
            <a:tailEnd/>
          </a:ln>
          <a:effectLst/>
        </p:spPr>
        <p:txBody>
          <a:bodyPr wrap="none" anchor="ctr"/>
          <a:lstStyle/>
          <a:p>
            <a:pPr algn="ctr">
              <a:defRPr/>
            </a:pPr>
            <a:r>
              <a:rPr lang="en-US" sz="2400" b="1">
                <a:effectLst>
                  <a:outerShdw blurRad="38100" dist="38100" dir="2700000" algn="tl">
                    <a:srgbClr val="FFFFFF"/>
                  </a:outerShdw>
                </a:effectLst>
                <a:latin typeface="Arial" charset="0"/>
              </a:rPr>
              <a:t>Message Box</a:t>
            </a:r>
            <a:br>
              <a:rPr lang="en-US" sz="2400" b="1">
                <a:effectLst>
                  <a:outerShdw blurRad="38100" dist="38100" dir="2700000" algn="tl">
                    <a:srgbClr val="FFFFFF"/>
                  </a:outerShdw>
                </a:effectLst>
                <a:latin typeface="Arial" charset="0"/>
              </a:rPr>
            </a:br>
            <a:r>
              <a:rPr lang="en-US" sz="2400" b="1">
                <a:effectLst>
                  <a:outerShdw blurRad="38100" dist="38100" dir="2700000" algn="tl">
                    <a:srgbClr val="FFFFFF"/>
                  </a:outerShdw>
                </a:effectLst>
                <a:latin typeface="Arial" charset="0"/>
              </a:rPr>
              <a:t>Database</a:t>
            </a:r>
          </a:p>
        </p:txBody>
      </p:sp>
      <p:sp>
        <p:nvSpPr>
          <p:cNvPr id="614423" name="AutoShape 23"/>
          <p:cNvSpPr>
            <a:spLocks noChangeArrowheads="1"/>
          </p:cNvSpPr>
          <p:nvPr/>
        </p:nvSpPr>
        <p:spPr bwMode="auto">
          <a:xfrm rot="5400000">
            <a:off x="6275388" y="3581400"/>
            <a:ext cx="533400" cy="990600"/>
          </a:xfrm>
          <a:prstGeom prst="can">
            <a:avLst>
              <a:gd name="adj" fmla="val 46429"/>
            </a:avLst>
          </a:prstGeom>
          <a:solidFill>
            <a:srgbClr val="3366CC"/>
          </a:solidFill>
          <a:ln w="9525">
            <a:solidFill>
              <a:schemeClr val="tx1"/>
            </a:solidFill>
            <a:round/>
            <a:headEnd/>
            <a:tailEnd/>
          </a:ln>
          <a:effectLst/>
        </p:spPr>
        <p:txBody>
          <a:bodyPr rot="10800000" vert="eaVert" wrap="none" anchor="ctr"/>
          <a:lstStyle/>
          <a:p>
            <a:pPr algn="ctr">
              <a:defRPr/>
            </a:pPr>
            <a:r>
              <a:rPr lang="en-US" sz="1200" b="1">
                <a:solidFill>
                  <a:schemeClr val="bg1"/>
                </a:solidFill>
                <a:effectLst>
                  <a:outerShdw blurRad="38100" dist="38100" dir="2700000" algn="tl">
                    <a:srgbClr val="000000"/>
                  </a:outerShdw>
                </a:effectLst>
                <a:latin typeface="Arial" charset="0"/>
              </a:rPr>
              <a:t>Serialize</a:t>
            </a:r>
          </a:p>
        </p:txBody>
      </p:sp>
      <p:sp>
        <p:nvSpPr>
          <p:cNvPr id="614424" name="AutoShape 24"/>
          <p:cNvSpPr>
            <a:spLocks noChangeArrowheads="1"/>
          </p:cNvSpPr>
          <p:nvPr/>
        </p:nvSpPr>
        <p:spPr bwMode="auto">
          <a:xfrm rot="5400000">
            <a:off x="7113588" y="3581400"/>
            <a:ext cx="533400" cy="990600"/>
          </a:xfrm>
          <a:prstGeom prst="can">
            <a:avLst>
              <a:gd name="adj" fmla="val 46429"/>
            </a:avLst>
          </a:prstGeom>
          <a:solidFill>
            <a:srgbClr val="3366CC"/>
          </a:solidFill>
          <a:ln w="9525">
            <a:solidFill>
              <a:schemeClr val="tx1"/>
            </a:solidFill>
            <a:round/>
            <a:headEnd/>
            <a:tailEnd/>
          </a:ln>
          <a:effectLst/>
        </p:spPr>
        <p:txBody>
          <a:bodyPr rot="10800000" vert="eaVert" wrap="none" anchor="ctr"/>
          <a:lstStyle/>
          <a:p>
            <a:pPr algn="ctr">
              <a:defRPr/>
            </a:pPr>
            <a:r>
              <a:rPr lang="en-US" sz="1200" b="1">
                <a:solidFill>
                  <a:schemeClr val="bg1"/>
                </a:solidFill>
                <a:effectLst>
                  <a:outerShdw blurRad="38100" dist="38100" dir="2700000" algn="tl">
                    <a:srgbClr val="000000"/>
                  </a:outerShdw>
                </a:effectLst>
                <a:latin typeface="Arial" charset="0"/>
              </a:rPr>
              <a:t>Sign</a:t>
            </a:r>
          </a:p>
          <a:p>
            <a:pPr algn="ctr">
              <a:defRPr/>
            </a:pPr>
            <a:r>
              <a:rPr lang="en-US" sz="1200" b="1">
                <a:solidFill>
                  <a:schemeClr val="bg1"/>
                </a:solidFill>
                <a:effectLst>
                  <a:outerShdw blurRad="38100" dist="38100" dir="2700000" algn="tl">
                    <a:srgbClr val="000000"/>
                  </a:outerShdw>
                </a:effectLst>
                <a:latin typeface="Arial" charset="0"/>
              </a:rPr>
              <a:t>Encrypt</a:t>
            </a:r>
          </a:p>
        </p:txBody>
      </p:sp>
      <p:sp>
        <p:nvSpPr>
          <p:cNvPr id="614425" name="AutoShape 25"/>
          <p:cNvSpPr>
            <a:spLocks noChangeArrowheads="1"/>
          </p:cNvSpPr>
          <p:nvPr/>
        </p:nvSpPr>
        <p:spPr bwMode="auto">
          <a:xfrm rot="5400000">
            <a:off x="6591300" y="3086100"/>
            <a:ext cx="685800" cy="1981200"/>
          </a:xfrm>
          <a:prstGeom prst="can">
            <a:avLst>
              <a:gd name="adj" fmla="val 58099"/>
            </a:avLst>
          </a:prstGeom>
          <a:solidFill>
            <a:schemeClr val="accent2">
              <a:alpha val="10001"/>
            </a:schemeClr>
          </a:solidFill>
          <a:ln w="9525">
            <a:solidFill>
              <a:schemeClr val="tx1"/>
            </a:solidFill>
            <a:round/>
            <a:headEnd/>
            <a:tailEnd/>
          </a:ln>
          <a:effectLst/>
        </p:spPr>
        <p:txBody>
          <a:bodyPr rot="10800000" vert="eaVert" wrap="none" anchor="ctr"/>
          <a:lstStyle/>
          <a:p>
            <a:pPr algn="ctr">
              <a:defRPr/>
            </a:pPr>
            <a:endParaRPr lang="en-US" sz="1200" b="1">
              <a:solidFill>
                <a:schemeClr val="bg1"/>
              </a:solidFill>
              <a:effectLst>
                <a:outerShdw blurRad="38100" dist="38100" dir="2700000" algn="tl">
                  <a:srgbClr val="000000"/>
                </a:outerShdw>
              </a:effectLst>
              <a:latin typeface="Arial" charset="0"/>
            </a:endParaRPr>
          </a:p>
        </p:txBody>
      </p:sp>
      <p:sp>
        <p:nvSpPr>
          <p:cNvPr id="47123" name="AutoShape 26"/>
          <p:cNvSpPr>
            <a:spLocks noChangeArrowheads="1"/>
          </p:cNvSpPr>
          <p:nvPr/>
        </p:nvSpPr>
        <p:spPr bwMode="auto">
          <a:xfrm rot="5400000">
            <a:off x="3567906" y="4169569"/>
            <a:ext cx="1023938" cy="762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70 h 21600"/>
              <a:gd name="T14" fmla="*/ 18401 w 21600"/>
              <a:gd name="T15" fmla="*/ 9188 h 21600"/>
            </a:gdLst>
            <a:ahLst/>
            <a:cxnLst>
              <a:cxn ang="T8">
                <a:pos x="T0" y="T1"/>
              </a:cxn>
              <a:cxn ang="T9">
                <a:pos x="T2" y="T3"/>
              </a:cxn>
              <a:cxn ang="T10">
                <a:pos x="T4" y="T5"/>
              </a:cxn>
              <a:cxn ang="T11">
                <a:pos x="T6" y="T7"/>
              </a:cxn>
            </a:cxnLst>
            <a:rect l="T12" t="T13" r="T14" b="T15"/>
            <a:pathLst>
              <a:path w="21600" h="21600">
                <a:moveTo>
                  <a:pt x="21600" y="6079"/>
                </a:moveTo>
                <a:lnTo>
                  <a:pt x="15345" y="0"/>
                </a:lnTo>
                <a:lnTo>
                  <a:pt x="15345" y="2970"/>
                </a:lnTo>
                <a:lnTo>
                  <a:pt x="12427" y="2970"/>
                </a:lnTo>
                <a:cubicBezTo>
                  <a:pt x="5564" y="2970"/>
                  <a:pt x="0" y="7084"/>
                  <a:pt x="0" y="12158"/>
                </a:cubicBezTo>
                <a:lnTo>
                  <a:pt x="0" y="21600"/>
                </a:lnTo>
                <a:lnTo>
                  <a:pt x="6356" y="21600"/>
                </a:lnTo>
                <a:lnTo>
                  <a:pt x="6356" y="12158"/>
                </a:lnTo>
                <a:cubicBezTo>
                  <a:pt x="6356" y="10518"/>
                  <a:pt x="9074" y="9188"/>
                  <a:pt x="12427" y="9188"/>
                </a:cubicBezTo>
                <a:lnTo>
                  <a:pt x="15345" y="9188"/>
                </a:lnTo>
                <a:lnTo>
                  <a:pt x="15345" y="12158"/>
                </a:lnTo>
                <a:lnTo>
                  <a:pt x="21600" y="6079"/>
                </a:lnTo>
                <a:close/>
              </a:path>
            </a:pathLst>
          </a:custGeom>
          <a:solidFill>
            <a:schemeClr val="accent1"/>
          </a:solidFill>
          <a:ln w="9525" algn="ctr">
            <a:solidFill>
              <a:schemeClr val="tx1"/>
            </a:solidFill>
            <a:miter lim="800000"/>
            <a:headEnd/>
            <a:tailEnd/>
          </a:ln>
        </p:spPr>
        <p:txBody>
          <a:bodyPr wrap="none" anchor="ctr"/>
          <a:lstStyle/>
          <a:p>
            <a:endParaRPr lang="en-US"/>
          </a:p>
        </p:txBody>
      </p:sp>
      <p:sp>
        <p:nvSpPr>
          <p:cNvPr id="614427" name="AutoShape 27"/>
          <p:cNvSpPr>
            <a:spLocks noChangeArrowheads="1"/>
          </p:cNvSpPr>
          <p:nvPr/>
        </p:nvSpPr>
        <p:spPr bwMode="auto">
          <a:xfrm>
            <a:off x="236538" y="3048000"/>
            <a:ext cx="1295400" cy="609600"/>
          </a:xfrm>
          <a:prstGeom prst="cube">
            <a:avLst>
              <a:gd name="adj" fmla="val 25000"/>
            </a:avLst>
          </a:prstGeom>
          <a:solidFill>
            <a:schemeClr val="accent2"/>
          </a:solidFill>
          <a:ln w="9525">
            <a:solidFill>
              <a:schemeClr val="accent2"/>
            </a:solidFill>
            <a:miter lim="800000"/>
            <a:headEnd/>
            <a:tailEnd/>
          </a:ln>
          <a:effectLst/>
        </p:spPr>
        <p:txBody>
          <a:bodyPr wrap="none" anchor="ctr"/>
          <a:lstStyle/>
          <a:p>
            <a:pPr algn="ctr">
              <a:defRPr/>
            </a:pPr>
            <a:r>
              <a:rPr lang="en-US" sz="1600" b="1">
                <a:solidFill>
                  <a:schemeClr val="bg1"/>
                </a:solidFill>
                <a:effectLst>
                  <a:outerShdw blurRad="38100" dist="38100" dir="2700000" algn="tl">
                    <a:srgbClr val="000000"/>
                  </a:outerShdw>
                </a:effectLst>
                <a:latin typeface="Arial" charset="0"/>
              </a:rPr>
              <a:t>Receive</a:t>
            </a:r>
          </a:p>
          <a:p>
            <a:pPr algn="ctr">
              <a:defRPr/>
            </a:pPr>
            <a:r>
              <a:rPr lang="en-US" sz="1600" b="1">
                <a:solidFill>
                  <a:schemeClr val="bg1"/>
                </a:solidFill>
                <a:effectLst>
                  <a:outerShdw blurRad="38100" dist="38100" dir="2700000" algn="tl">
                    <a:srgbClr val="000000"/>
                  </a:outerShdw>
                </a:effectLst>
                <a:latin typeface="Arial" charset="0"/>
              </a:rPr>
              <a:t>Adapter</a:t>
            </a:r>
          </a:p>
        </p:txBody>
      </p:sp>
      <p:pic>
        <p:nvPicPr>
          <p:cNvPr id="47125" name="Picture 2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1125" y="1231900"/>
            <a:ext cx="1946275" cy="2425700"/>
          </a:xfrm>
          <a:prstGeom prst="rect">
            <a:avLst/>
          </a:prstGeom>
          <a:solidFill>
            <a:schemeClr val="accent1"/>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614429" name="AutoShape 29"/>
          <p:cNvSpPr>
            <a:spLocks noChangeArrowheads="1"/>
          </p:cNvSpPr>
          <p:nvPr/>
        </p:nvSpPr>
        <p:spPr bwMode="auto">
          <a:xfrm>
            <a:off x="7475538" y="3048000"/>
            <a:ext cx="1287462" cy="609600"/>
          </a:xfrm>
          <a:prstGeom prst="cube">
            <a:avLst>
              <a:gd name="adj" fmla="val 25000"/>
            </a:avLst>
          </a:prstGeom>
          <a:solidFill>
            <a:schemeClr val="accent2"/>
          </a:solidFill>
          <a:ln w="9525">
            <a:solidFill>
              <a:schemeClr val="accent2"/>
            </a:solidFill>
            <a:miter lim="800000"/>
            <a:headEnd/>
            <a:tailEnd/>
          </a:ln>
          <a:effectLst/>
        </p:spPr>
        <p:txBody>
          <a:bodyPr wrap="none" anchor="ctr"/>
          <a:lstStyle/>
          <a:p>
            <a:pPr algn="ctr">
              <a:defRPr/>
            </a:pPr>
            <a:r>
              <a:rPr lang="en-US" sz="1600" b="1">
                <a:solidFill>
                  <a:schemeClr val="bg1"/>
                </a:solidFill>
                <a:effectLst>
                  <a:outerShdw blurRad="38100" dist="38100" dir="2700000" algn="tl">
                    <a:srgbClr val="000000"/>
                  </a:outerShdw>
                </a:effectLst>
                <a:latin typeface="Arial" charset="0"/>
              </a:rPr>
              <a:t>Send</a:t>
            </a:r>
            <a:br>
              <a:rPr lang="en-US" sz="1600" b="1">
                <a:solidFill>
                  <a:schemeClr val="bg1"/>
                </a:solidFill>
                <a:effectLst>
                  <a:outerShdw blurRad="38100" dist="38100" dir="2700000" algn="tl">
                    <a:srgbClr val="000000"/>
                  </a:outerShdw>
                </a:effectLst>
                <a:latin typeface="Arial" charset="0"/>
              </a:rPr>
            </a:br>
            <a:r>
              <a:rPr lang="en-US" sz="1600" b="1">
                <a:solidFill>
                  <a:schemeClr val="bg1"/>
                </a:solidFill>
                <a:effectLst>
                  <a:outerShdw blurRad="38100" dist="38100" dir="2700000" algn="tl">
                    <a:srgbClr val="000000"/>
                  </a:outerShdw>
                </a:effectLst>
                <a:latin typeface="Arial" charset="0"/>
              </a:rPr>
              <a:t>Adapter</a:t>
            </a:r>
          </a:p>
        </p:txBody>
      </p:sp>
      <p:sp>
        <p:nvSpPr>
          <p:cNvPr id="47127" name="AutoShape 30"/>
          <p:cNvSpPr>
            <a:spLocks noChangeArrowheads="1"/>
          </p:cNvSpPr>
          <p:nvPr/>
        </p:nvSpPr>
        <p:spPr bwMode="auto">
          <a:xfrm rot="5445540" flipH="1">
            <a:off x="7894638" y="3600450"/>
            <a:ext cx="571500" cy="762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873 h 21600"/>
              <a:gd name="T14" fmla="*/ 18639 w 21600"/>
              <a:gd name="T15" fmla="*/ 9285 h 21600"/>
            </a:gdLst>
            <a:ahLst/>
            <a:cxnLst>
              <a:cxn ang="T8">
                <a:pos x="T0" y="T1"/>
              </a:cxn>
              <a:cxn ang="T9">
                <a:pos x="T2" y="T3"/>
              </a:cxn>
              <a:cxn ang="T10">
                <a:pos x="T4" y="T5"/>
              </a:cxn>
              <a:cxn ang="T11">
                <a:pos x="T6" y="T7"/>
              </a:cxn>
            </a:cxnLst>
            <a:rect l="T12" t="T13" r="T14" b="T15"/>
            <a:pathLst>
              <a:path w="21600" h="21600">
                <a:moveTo>
                  <a:pt x="21600" y="6079"/>
                </a:moveTo>
                <a:lnTo>
                  <a:pt x="15985" y="0"/>
                </a:lnTo>
                <a:lnTo>
                  <a:pt x="15985" y="2873"/>
                </a:lnTo>
                <a:lnTo>
                  <a:pt x="12427" y="2873"/>
                </a:lnTo>
                <a:cubicBezTo>
                  <a:pt x="5564" y="2873"/>
                  <a:pt x="0" y="7030"/>
                  <a:pt x="0" y="12158"/>
                </a:cubicBezTo>
                <a:lnTo>
                  <a:pt x="0" y="21600"/>
                </a:lnTo>
                <a:lnTo>
                  <a:pt x="6554" y="21600"/>
                </a:lnTo>
                <a:lnTo>
                  <a:pt x="6554" y="12158"/>
                </a:lnTo>
                <a:cubicBezTo>
                  <a:pt x="6554" y="10571"/>
                  <a:pt x="9183" y="9285"/>
                  <a:pt x="12427" y="9285"/>
                </a:cubicBezTo>
                <a:lnTo>
                  <a:pt x="15985" y="9285"/>
                </a:lnTo>
                <a:lnTo>
                  <a:pt x="15985" y="12158"/>
                </a:lnTo>
                <a:lnTo>
                  <a:pt x="21600" y="6079"/>
                </a:lnTo>
                <a:close/>
              </a:path>
            </a:pathLst>
          </a:custGeom>
          <a:solidFill>
            <a:schemeClr val="accent1"/>
          </a:solidFill>
          <a:ln w="9525" algn="ctr">
            <a:solidFill>
              <a:schemeClr val="tx1"/>
            </a:solidFill>
            <a:miter lim="800000"/>
            <a:headEnd/>
            <a:tailEnd/>
          </a:ln>
        </p:spPr>
        <p:txBody>
          <a:bodyPr wrap="none" anchor="ctr"/>
          <a:lstStyle/>
          <a:p>
            <a:endParaRPr lang="en-US"/>
          </a:p>
        </p:txBody>
      </p:sp>
      <p:sp>
        <p:nvSpPr>
          <p:cNvPr id="47128" name="AutoShape 31"/>
          <p:cNvSpPr>
            <a:spLocks noChangeArrowheads="1"/>
          </p:cNvSpPr>
          <p:nvPr/>
        </p:nvSpPr>
        <p:spPr bwMode="auto">
          <a:xfrm>
            <a:off x="4498975" y="3733800"/>
            <a:ext cx="304800" cy="1365250"/>
          </a:xfrm>
          <a:prstGeom prst="upArrow">
            <a:avLst>
              <a:gd name="adj1" fmla="val 50000"/>
              <a:gd name="adj2" fmla="val 111979"/>
            </a:avLst>
          </a:prstGeom>
          <a:solidFill>
            <a:schemeClr val="accent1"/>
          </a:solidFill>
          <a:ln w="9525" algn="ctr">
            <a:solidFill>
              <a:schemeClr val="tx1"/>
            </a:solidFill>
            <a:miter lim="800000"/>
            <a:headEnd/>
            <a:tailEnd/>
          </a:ln>
        </p:spPr>
        <p:txBody>
          <a:bodyPr wrap="none" anchor="ctr"/>
          <a:lstStyle/>
          <a:p>
            <a:endParaRPr lang="en-US"/>
          </a:p>
        </p:txBody>
      </p:sp>
      <p:sp>
        <p:nvSpPr>
          <p:cNvPr id="47129" name="AutoShape 32"/>
          <p:cNvSpPr>
            <a:spLocks noChangeArrowheads="1"/>
          </p:cNvSpPr>
          <p:nvPr/>
        </p:nvSpPr>
        <p:spPr bwMode="auto">
          <a:xfrm flipV="1">
            <a:off x="4879975" y="3733800"/>
            <a:ext cx="304800" cy="1365250"/>
          </a:xfrm>
          <a:prstGeom prst="upArrow">
            <a:avLst>
              <a:gd name="adj1" fmla="val 50000"/>
              <a:gd name="adj2" fmla="val 111979"/>
            </a:avLst>
          </a:prstGeom>
          <a:solidFill>
            <a:schemeClr val="accent1"/>
          </a:solidFill>
          <a:ln w="9525" algn="ctr">
            <a:solidFill>
              <a:schemeClr val="tx1"/>
            </a:solidFill>
            <a:miter lim="800000"/>
            <a:headEnd/>
            <a:tailEnd/>
          </a:ln>
        </p:spPr>
        <p:txBody>
          <a:bodyPr wrap="none" anchor="ctr"/>
          <a:lstStyle/>
          <a:p>
            <a:endParaRPr lang="en-US"/>
          </a:p>
        </p:txBody>
      </p:sp>
      <p:sp>
        <p:nvSpPr>
          <p:cNvPr id="47130" name="Text Box 33"/>
          <p:cNvSpPr txBox="1">
            <a:spLocks noChangeArrowheads="1"/>
          </p:cNvSpPr>
          <p:nvPr/>
        </p:nvSpPr>
        <p:spPr bwMode="auto">
          <a:xfrm>
            <a:off x="1528763" y="4457700"/>
            <a:ext cx="1885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a:latin typeface="Arial" charset="0"/>
              </a:rPr>
              <a:t>Receive Pipeline</a:t>
            </a:r>
          </a:p>
        </p:txBody>
      </p:sp>
      <p:sp>
        <p:nvSpPr>
          <p:cNvPr id="47131" name="Text Box 34"/>
          <p:cNvSpPr txBox="1">
            <a:spLocks noChangeArrowheads="1"/>
          </p:cNvSpPr>
          <p:nvPr/>
        </p:nvSpPr>
        <p:spPr bwMode="auto">
          <a:xfrm>
            <a:off x="6162675" y="4459288"/>
            <a:ext cx="159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a:latin typeface="Arial" charset="0"/>
              </a:rPr>
              <a:t>Send Pipeline</a:t>
            </a:r>
          </a:p>
        </p:txBody>
      </p:sp>
      <p:sp>
        <p:nvSpPr>
          <p:cNvPr id="47132" name="Text Box 35"/>
          <p:cNvSpPr txBox="1">
            <a:spLocks noChangeArrowheads="1"/>
          </p:cNvSpPr>
          <p:nvPr/>
        </p:nvSpPr>
        <p:spPr bwMode="auto">
          <a:xfrm>
            <a:off x="4114800" y="990600"/>
            <a:ext cx="155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a:latin typeface="Arial" charset="0"/>
              </a:rPr>
              <a:t>Orchestration</a:t>
            </a:r>
          </a:p>
        </p:txBody>
      </p:sp>
      <p:sp>
        <p:nvSpPr>
          <p:cNvPr id="614436" name="Freeform 36"/>
          <p:cNvSpPr>
            <a:spLocks/>
          </p:cNvSpPr>
          <p:nvPr/>
        </p:nvSpPr>
        <p:spPr bwMode="auto">
          <a:xfrm>
            <a:off x="508000" y="2732088"/>
            <a:ext cx="7975600" cy="3276600"/>
          </a:xfrm>
          <a:custGeom>
            <a:avLst/>
            <a:gdLst>
              <a:gd name="T0" fmla="*/ 2147483647 w 5024"/>
              <a:gd name="T1" fmla="*/ 2147483647 h 2064"/>
              <a:gd name="T2" fmla="*/ 2147483647 w 5024"/>
              <a:gd name="T3" fmla="*/ 2147483647 h 2064"/>
              <a:gd name="T4" fmla="*/ 2147483647 w 5024"/>
              <a:gd name="T5" fmla="*/ 2147483647 h 2064"/>
              <a:gd name="T6" fmla="*/ 2147483647 w 5024"/>
              <a:gd name="T7" fmla="*/ 2147483647 h 2064"/>
              <a:gd name="T8" fmla="*/ 2147483647 w 5024"/>
              <a:gd name="T9" fmla="*/ 2147483647 h 2064"/>
              <a:gd name="T10" fmla="*/ 2147483647 w 5024"/>
              <a:gd name="T11" fmla="*/ 2147483647 h 2064"/>
              <a:gd name="T12" fmla="*/ 2147483647 w 5024"/>
              <a:gd name="T13" fmla="*/ 2147483647 h 2064"/>
              <a:gd name="T14" fmla="*/ 2147483647 w 5024"/>
              <a:gd name="T15" fmla="*/ 2147483647 h 2064"/>
              <a:gd name="T16" fmla="*/ 2147483647 w 5024"/>
              <a:gd name="T17" fmla="*/ 2147483647 h 2064"/>
              <a:gd name="T18" fmla="*/ 2147483647 w 5024"/>
              <a:gd name="T19" fmla="*/ 2147483647 h 2064"/>
              <a:gd name="T20" fmla="*/ 2147483647 w 5024"/>
              <a:gd name="T21" fmla="*/ 2147483647 h 2064"/>
              <a:gd name="T22" fmla="*/ 2147483647 w 5024"/>
              <a:gd name="T23" fmla="*/ 2147483647 h 2064"/>
              <a:gd name="T24" fmla="*/ 2147483647 w 5024"/>
              <a:gd name="T25" fmla="*/ 2147483647 h 2064"/>
              <a:gd name="T26" fmla="*/ 2147483647 w 5024"/>
              <a:gd name="T27" fmla="*/ 2147483647 h 2064"/>
              <a:gd name="T28" fmla="*/ 2147483647 w 5024"/>
              <a:gd name="T29" fmla="*/ 2147483647 h 20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24"/>
              <a:gd name="T46" fmla="*/ 0 h 2064"/>
              <a:gd name="T47" fmla="*/ 5024 w 5024"/>
              <a:gd name="T48" fmla="*/ 2064 h 20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24" h="2064">
                <a:moveTo>
                  <a:pt x="32" y="416"/>
                </a:moveTo>
                <a:cubicBezTo>
                  <a:pt x="16" y="612"/>
                  <a:pt x="0" y="808"/>
                  <a:pt x="80" y="896"/>
                </a:cubicBezTo>
                <a:cubicBezTo>
                  <a:pt x="160" y="984"/>
                  <a:pt x="176" y="936"/>
                  <a:pt x="512" y="944"/>
                </a:cubicBezTo>
                <a:cubicBezTo>
                  <a:pt x="848" y="952"/>
                  <a:pt x="1784" y="824"/>
                  <a:pt x="2096" y="944"/>
                </a:cubicBezTo>
                <a:cubicBezTo>
                  <a:pt x="2408" y="1064"/>
                  <a:pt x="2304" y="1544"/>
                  <a:pt x="2384" y="1664"/>
                </a:cubicBezTo>
                <a:cubicBezTo>
                  <a:pt x="2464" y="1784"/>
                  <a:pt x="2536" y="1904"/>
                  <a:pt x="2576" y="1664"/>
                </a:cubicBezTo>
                <a:cubicBezTo>
                  <a:pt x="2616" y="1424"/>
                  <a:pt x="2568" y="448"/>
                  <a:pt x="2624" y="224"/>
                </a:cubicBezTo>
                <a:cubicBezTo>
                  <a:pt x="2680" y="0"/>
                  <a:pt x="2872" y="48"/>
                  <a:pt x="2912" y="320"/>
                </a:cubicBezTo>
                <a:cubicBezTo>
                  <a:pt x="2952" y="592"/>
                  <a:pt x="2832" y="1648"/>
                  <a:pt x="2864" y="1856"/>
                </a:cubicBezTo>
                <a:cubicBezTo>
                  <a:pt x="2896" y="2064"/>
                  <a:pt x="3064" y="1704"/>
                  <a:pt x="3104" y="1568"/>
                </a:cubicBezTo>
                <a:cubicBezTo>
                  <a:pt x="3144" y="1432"/>
                  <a:pt x="3024" y="1144"/>
                  <a:pt x="3104" y="1040"/>
                </a:cubicBezTo>
                <a:cubicBezTo>
                  <a:pt x="3184" y="936"/>
                  <a:pt x="3304" y="960"/>
                  <a:pt x="3584" y="944"/>
                </a:cubicBezTo>
                <a:cubicBezTo>
                  <a:pt x="3864" y="928"/>
                  <a:pt x="4552" y="984"/>
                  <a:pt x="4784" y="944"/>
                </a:cubicBezTo>
                <a:cubicBezTo>
                  <a:pt x="5016" y="904"/>
                  <a:pt x="4936" y="800"/>
                  <a:pt x="4976" y="704"/>
                </a:cubicBezTo>
                <a:cubicBezTo>
                  <a:pt x="5016" y="608"/>
                  <a:pt x="5020" y="488"/>
                  <a:pt x="5024" y="368"/>
                </a:cubicBezTo>
              </a:path>
            </a:pathLst>
          </a:custGeom>
          <a:noFill/>
          <a:ln w="63500" cap="rnd">
            <a:solidFill>
              <a:schemeClr val="tx2"/>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34" name="Text Box 37"/>
          <p:cNvSpPr txBox="1">
            <a:spLocks noChangeArrowheads="1"/>
          </p:cNvSpPr>
          <p:nvPr/>
        </p:nvSpPr>
        <p:spPr bwMode="auto">
          <a:xfrm>
            <a:off x="1720850" y="2895600"/>
            <a:ext cx="1936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a:latin typeface="Arial" charset="0"/>
              </a:rPr>
              <a:t>Receive Location</a:t>
            </a:r>
          </a:p>
        </p:txBody>
      </p:sp>
      <p:sp>
        <p:nvSpPr>
          <p:cNvPr id="47135" name="Text Box 38"/>
          <p:cNvSpPr txBox="1">
            <a:spLocks noChangeArrowheads="1"/>
          </p:cNvSpPr>
          <p:nvPr/>
        </p:nvSpPr>
        <p:spPr bwMode="auto">
          <a:xfrm>
            <a:off x="6022975" y="2895600"/>
            <a:ext cx="1200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a:latin typeface="Arial" charset="0"/>
              </a:rPr>
              <a:t>Send Port</a:t>
            </a:r>
          </a:p>
        </p:txBody>
      </p:sp>
      <p:sp>
        <p:nvSpPr>
          <p:cNvPr id="614439" name="AutoShape 39"/>
          <p:cNvSpPr>
            <a:spLocks noChangeArrowheads="1"/>
          </p:cNvSpPr>
          <p:nvPr/>
        </p:nvSpPr>
        <p:spPr bwMode="auto">
          <a:xfrm>
            <a:off x="6999288" y="5487988"/>
            <a:ext cx="1743075" cy="858837"/>
          </a:xfrm>
          <a:prstGeom prst="can">
            <a:avLst>
              <a:gd name="adj" fmla="val 25000"/>
            </a:avLst>
          </a:prstGeom>
          <a:solidFill>
            <a:srgbClr val="006699"/>
          </a:solidFill>
          <a:ln w="9525">
            <a:solidFill>
              <a:schemeClr val="accent2"/>
            </a:solidFill>
            <a:round/>
            <a:headEnd/>
            <a:tailEnd/>
          </a:ln>
          <a:effectLst/>
        </p:spPr>
        <p:txBody>
          <a:bodyPr wrap="none" anchor="ctr"/>
          <a:lstStyle/>
          <a:p>
            <a:pPr algn="ctr">
              <a:defRPr/>
            </a:pPr>
            <a:r>
              <a:rPr lang="en-US" sz="2000" b="1">
                <a:solidFill>
                  <a:schemeClr val="bg1"/>
                </a:solidFill>
                <a:effectLst>
                  <a:outerShdw blurRad="38100" dist="38100" dir="2700000" algn="tl">
                    <a:srgbClr val="000000"/>
                  </a:outerShdw>
                </a:effectLst>
                <a:latin typeface="Arial" charset="0"/>
              </a:rPr>
              <a:t>Management</a:t>
            </a:r>
            <a:br>
              <a:rPr lang="en-US" sz="2000" b="1">
                <a:solidFill>
                  <a:schemeClr val="bg1"/>
                </a:solidFill>
                <a:effectLst>
                  <a:outerShdw blurRad="38100" dist="38100" dir="2700000" algn="tl">
                    <a:srgbClr val="000000"/>
                  </a:outerShdw>
                </a:effectLst>
                <a:latin typeface="Arial" charset="0"/>
              </a:rPr>
            </a:br>
            <a:r>
              <a:rPr lang="en-US" sz="2000" b="1">
                <a:solidFill>
                  <a:schemeClr val="bg1"/>
                </a:solidFill>
                <a:effectLst>
                  <a:outerShdw blurRad="38100" dist="38100" dir="2700000" algn="tl">
                    <a:srgbClr val="000000"/>
                  </a:outerShdw>
                </a:effectLst>
                <a:latin typeface="Arial" charset="0"/>
              </a:rPr>
              <a:t>Database</a:t>
            </a:r>
          </a:p>
        </p:txBody>
      </p:sp>
      <p:sp>
        <p:nvSpPr>
          <p:cNvPr id="614440" name="AutoShape 40"/>
          <p:cNvSpPr>
            <a:spLocks noChangeArrowheads="1"/>
          </p:cNvSpPr>
          <p:nvPr/>
        </p:nvSpPr>
        <p:spPr bwMode="auto">
          <a:xfrm>
            <a:off x="933450" y="5480050"/>
            <a:ext cx="1743075" cy="858838"/>
          </a:xfrm>
          <a:prstGeom prst="can">
            <a:avLst>
              <a:gd name="adj" fmla="val 25000"/>
            </a:avLst>
          </a:prstGeom>
          <a:solidFill>
            <a:schemeClr val="accent2"/>
          </a:solidFill>
          <a:ln w="9525">
            <a:noFill/>
            <a:round/>
            <a:headEnd/>
            <a:tailEnd/>
          </a:ln>
          <a:effectLst/>
        </p:spPr>
        <p:txBody>
          <a:bodyPr wrap="none" anchor="ctr"/>
          <a:lstStyle/>
          <a:p>
            <a:pPr algn="ctr">
              <a:defRPr/>
            </a:pPr>
            <a:r>
              <a:rPr lang="en-US" sz="2000" b="1">
                <a:effectLst>
                  <a:outerShdw blurRad="38100" dist="38100" dir="2700000" algn="tl">
                    <a:srgbClr val="FFFFFF"/>
                  </a:outerShdw>
                </a:effectLst>
                <a:latin typeface="Arial" charset="0"/>
              </a:rPr>
              <a:t>Tracking</a:t>
            </a:r>
            <a:br>
              <a:rPr lang="en-US" sz="2000" b="1">
                <a:effectLst>
                  <a:outerShdw blurRad="38100" dist="38100" dir="2700000" algn="tl">
                    <a:srgbClr val="FFFFFF"/>
                  </a:outerShdw>
                </a:effectLst>
                <a:latin typeface="Arial" charset="0"/>
              </a:rPr>
            </a:br>
            <a:r>
              <a:rPr lang="en-US" sz="2000" b="1">
                <a:effectLst>
                  <a:outerShdw blurRad="38100" dist="38100" dir="2700000" algn="tl">
                    <a:srgbClr val="FFFFFF"/>
                  </a:outerShdw>
                </a:effectLst>
                <a:latin typeface="Arial" charset="0"/>
              </a:rPr>
              <a:t>Database</a:t>
            </a:r>
          </a:p>
        </p:txBody>
      </p:sp>
      <p:sp>
        <p:nvSpPr>
          <p:cNvPr id="47138" name="AutoShape 41"/>
          <p:cNvSpPr>
            <a:spLocks noChangeArrowheads="1"/>
          </p:cNvSpPr>
          <p:nvPr/>
        </p:nvSpPr>
        <p:spPr bwMode="auto">
          <a:xfrm>
            <a:off x="3414713" y="5219700"/>
            <a:ext cx="2841625" cy="1409700"/>
          </a:xfrm>
          <a:prstGeom prst="roundRect">
            <a:avLst>
              <a:gd name="adj" fmla="val 16667"/>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7139" name="Line 42"/>
          <p:cNvSpPr>
            <a:spLocks noChangeShapeType="1"/>
          </p:cNvSpPr>
          <p:nvPr/>
        </p:nvSpPr>
        <p:spPr bwMode="auto">
          <a:xfrm>
            <a:off x="2670175" y="5930900"/>
            <a:ext cx="747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7140" name="Line 43"/>
          <p:cNvSpPr>
            <a:spLocks noChangeShapeType="1"/>
          </p:cNvSpPr>
          <p:nvPr/>
        </p:nvSpPr>
        <p:spPr bwMode="auto">
          <a:xfrm>
            <a:off x="6254750" y="5907088"/>
            <a:ext cx="747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444" name="Rectangle 44"/>
          <p:cNvSpPr>
            <a:spLocks noChangeArrowheads="1"/>
          </p:cNvSpPr>
          <p:nvPr/>
        </p:nvSpPr>
        <p:spPr bwMode="auto">
          <a:xfrm>
            <a:off x="4076700" y="4483100"/>
            <a:ext cx="1427163" cy="234950"/>
          </a:xfrm>
          <a:prstGeom prst="rect">
            <a:avLst/>
          </a:prstGeom>
          <a:solidFill>
            <a:schemeClr val="accent1"/>
          </a:solidFill>
          <a:ln w="9525">
            <a:solidFill>
              <a:srgbClr val="000000"/>
            </a:solidFill>
            <a:miter lim="800000"/>
            <a:headEnd/>
            <a:tailEnd/>
          </a:ln>
          <a:effectLst/>
        </p:spPr>
        <p:txBody>
          <a:bodyPr wrap="none" anchor="ctr"/>
          <a:lstStyle/>
          <a:p>
            <a:pPr algn="ctr">
              <a:defRPr/>
            </a:pPr>
            <a:r>
              <a:rPr lang="en-US" sz="2000" b="1">
                <a:effectLst>
                  <a:outerShdw blurRad="38100" dist="38100" dir="2700000" algn="tl">
                    <a:srgbClr val="FFFFFF"/>
                  </a:outerShdw>
                </a:effectLst>
                <a:latin typeface="Verdana" pitchFamily="34" charset="0"/>
              </a:rPr>
              <a:t>XML</a:t>
            </a:r>
          </a:p>
        </p:txBody>
      </p:sp>
      <p:sp>
        <p:nvSpPr>
          <p:cNvPr id="47142" name="Text Box 45"/>
          <p:cNvSpPr txBox="1">
            <a:spLocks noChangeArrowheads="1"/>
          </p:cNvSpPr>
          <p:nvPr/>
        </p:nvSpPr>
        <p:spPr bwMode="auto">
          <a:xfrm>
            <a:off x="1554163" y="1231900"/>
            <a:ext cx="9620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sz="1600">
                <a:latin typeface="Arial" charset="0"/>
              </a:rPr>
              <a:t>XML,</a:t>
            </a:r>
            <a:br>
              <a:rPr lang="en-US" sz="1600">
                <a:latin typeface="Arial" charset="0"/>
              </a:rPr>
            </a:br>
            <a:r>
              <a:rPr lang="en-US" sz="1600">
                <a:latin typeface="Arial" charset="0"/>
              </a:rPr>
              <a:t>Flat File,</a:t>
            </a:r>
            <a:br>
              <a:rPr lang="en-US" sz="1600">
                <a:latin typeface="Arial" charset="0"/>
              </a:rPr>
            </a:br>
            <a:r>
              <a:rPr lang="en-US" sz="1600">
                <a:latin typeface="Arial" charset="0"/>
              </a:rPr>
              <a:t>Binary</a:t>
            </a:r>
          </a:p>
        </p:txBody>
      </p:sp>
      <p:sp>
        <p:nvSpPr>
          <p:cNvPr id="47143" name="Text Box 46"/>
          <p:cNvSpPr txBox="1">
            <a:spLocks noChangeArrowheads="1"/>
          </p:cNvSpPr>
          <p:nvPr/>
        </p:nvSpPr>
        <p:spPr bwMode="auto">
          <a:xfrm>
            <a:off x="6780213" y="1231900"/>
            <a:ext cx="9620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algn="r" eaLnBrk="1" hangingPunct="1"/>
            <a:r>
              <a:rPr lang="en-US" sz="1600">
                <a:latin typeface="Arial" charset="0"/>
              </a:rPr>
              <a:t>XML,</a:t>
            </a:r>
            <a:br>
              <a:rPr lang="en-US" sz="1600">
                <a:latin typeface="Arial" charset="0"/>
              </a:rPr>
            </a:br>
            <a:r>
              <a:rPr lang="en-US" sz="1600">
                <a:latin typeface="Arial" charset="0"/>
              </a:rPr>
              <a:t>Flat File,</a:t>
            </a:r>
            <a:br>
              <a:rPr lang="en-US" sz="1600">
                <a:latin typeface="Arial" charset="0"/>
              </a:rPr>
            </a:br>
            <a:r>
              <a:rPr lang="en-US" sz="1600">
                <a:latin typeface="Arial" charset="0"/>
              </a:rPr>
              <a:t>Binary</a:t>
            </a:r>
          </a:p>
        </p:txBody>
      </p:sp>
      <p:sp>
        <p:nvSpPr>
          <p:cNvPr id="47144" name="Text Box 47"/>
          <p:cNvSpPr txBox="1">
            <a:spLocks noChangeArrowheads="1"/>
          </p:cNvSpPr>
          <p:nvPr/>
        </p:nvSpPr>
        <p:spPr bwMode="auto">
          <a:xfrm>
            <a:off x="1981200" y="2376488"/>
            <a:ext cx="1492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a:latin typeface="Arial" charset="0"/>
              </a:rPr>
              <a:t>Receive Port</a:t>
            </a:r>
          </a:p>
        </p:txBody>
      </p:sp>
      <p:grpSp>
        <p:nvGrpSpPr>
          <p:cNvPr id="47145" name="Group 48"/>
          <p:cNvGrpSpPr>
            <a:grpSpLocks/>
          </p:cNvGrpSpPr>
          <p:nvPr/>
        </p:nvGrpSpPr>
        <p:grpSpPr bwMode="auto">
          <a:xfrm>
            <a:off x="609600" y="1447800"/>
            <a:ext cx="762000" cy="1446213"/>
            <a:chOff x="403" y="1083"/>
            <a:chExt cx="480" cy="911"/>
          </a:xfrm>
        </p:grpSpPr>
        <p:grpSp>
          <p:nvGrpSpPr>
            <p:cNvPr id="47174" name="Group 49"/>
            <p:cNvGrpSpPr>
              <a:grpSpLocks/>
            </p:cNvGrpSpPr>
            <p:nvPr/>
          </p:nvGrpSpPr>
          <p:grpSpPr bwMode="auto">
            <a:xfrm>
              <a:off x="403" y="1083"/>
              <a:ext cx="480" cy="240"/>
              <a:chOff x="576" y="3696"/>
              <a:chExt cx="768" cy="384"/>
            </a:xfrm>
          </p:grpSpPr>
          <p:sp>
            <p:nvSpPr>
              <p:cNvPr id="47176" name="Rectangle 50"/>
              <p:cNvSpPr>
                <a:spLocks noChangeArrowheads="1"/>
              </p:cNvSpPr>
              <p:nvPr/>
            </p:nvSpPr>
            <p:spPr bwMode="auto">
              <a:xfrm>
                <a:off x="576" y="3696"/>
                <a:ext cx="768" cy="384"/>
              </a:xfrm>
              <a:prstGeom prst="rect">
                <a:avLst/>
              </a:prstGeom>
              <a:solidFill>
                <a:schemeClr val="accent1"/>
              </a:solidFill>
              <a:ln w="9525">
                <a:miter lim="800000"/>
                <a:headEnd/>
                <a:tailEnd/>
              </a:ln>
              <a:scene3d>
                <a:camera prst="legacyObliqueTopLeft"/>
                <a:lightRig rig="legacyFlat3" dir="b"/>
              </a:scene3d>
              <a:sp3d prstMaterial="legacyMatte">
                <a:bevelT w="13500" h="13500" prst="angle"/>
                <a:bevelB w="13500" h="13500" prst="angle"/>
                <a:extrusionClr>
                  <a:schemeClr val="accent1"/>
                </a:extrusionClr>
              </a:sp3d>
            </p:spPr>
            <p:txBody>
              <a:bodyPr wrap="none" anchor="ctr">
                <a:flatTx/>
              </a:bodyPr>
              <a:lstStyle/>
              <a:p>
                <a:endParaRPr lang="en-US"/>
              </a:p>
            </p:txBody>
          </p:sp>
          <p:sp>
            <p:nvSpPr>
              <p:cNvPr id="47177" name="Line 51"/>
              <p:cNvSpPr>
                <a:spLocks noChangeShapeType="1"/>
              </p:cNvSpPr>
              <p:nvPr/>
            </p:nvSpPr>
            <p:spPr bwMode="auto">
              <a:xfrm>
                <a:off x="576" y="3696"/>
                <a:ext cx="384"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sp>
            <p:nvSpPr>
              <p:cNvPr id="47178" name="Line 52"/>
              <p:cNvSpPr>
                <a:spLocks noChangeShapeType="1"/>
              </p:cNvSpPr>
              <p:nvPr/>
            </p:nvSpPr>
            <p:spPr bwMode="auto">
              <a:xfrm flipH="1">
                <a:off x="960" y="3696"/>
                <a:ext cx="336"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grpSp>
        <p:sp>
          <p:nvSpPr>
            <p:cNvPr id="47175" name="AutoShape 53"/>
            <p:cNvSpPr>
              <a:spLocks noChangeArrowheads="1"/>
            </p:cNvSpPr>
            <p:nvPr/>
          </p:nvSpPr>
          <p:spPr bwMode="auto">
            <a:xfrm flipV="1">
              <a:off x="528" y="1344"/>
              <a:ext cx="211" cy="650"/>
            </a:xfrm>
            <a:prstGeom prst="upArrow">
              <a:avLst>
                <a:gd name="adj1" fmla="val 50000"/>
                <a:gd name="adj2" fmla="val 77014"/>
              </a:avLst>
            </a:prstGeom>
            <a:solidFill>
              <a:schemeClr val="accent1"/>
            </a:solidFill>
            <a:ln w="9525" algn="ctr">
              <a:solidFill>
                <a:schemeClr val="tx1"/>
              </a:solidFill>
              <a:miter lim="800000"/>
              <a:headEnd/>
              <a:tailEnd/>
            </a:ln>
          </p:spPr>
          <p:txBody>
            <a:bodyPr wrap="none" anchor="ctr"/>
            <a:lstStyle/>
            <a:p>
              <a:endParaRPr lang="en-US"/>
            </a:p>
          </p:txBody>
        </p:sp>
      </p:grpSp>
      <p:grpSp>
        <p:nvGrpSpPr>
          <p:cNvPr id="47146" name="Group 54"/>
          <p:cNvGrpSpPr>
            <a:grpSpLocks/>
          </p:cNvGrpSpPr>
          <p:nvPr/>
        </p:nvGrpSpPr>
        <p:grpSpPr bwMode="auto">
          <a:xfrm>
            <a:off x="487363" y="1566863"/>
            <a:ext cx="762000" cy="1446212"/>
            <a:chOff x="307" y="987"/>
            <a:chExt cx="480" cy="911"/>
          </a:xfrm>
        </p:grpSpPr>
        <p:grpSp>
          <p:nvGrpSpPr>
            <p:cNvPr id="47169" name="Group 55"/>
            <p:cNvGrpSpPr>
              <a:grpSpLocks/>
            </p:cNvGrpSpPr>
            <p:nvPr/>
          </p:nvGrpSpPr>
          <p:grpSpPr bwMode="auto">
            <a:xfrm>
              <a:off x="307" y="987"/>
              <a:ext cx="480" cy="240"/>
              <a:chOff x="576" y="3696"/>
              <a:chExt cx="768" cy="384"/>
            </a:xfrm>
          </p:grpSpPr>
          <p:sp>
            <p:nvSpPr>
              <p:cNvPr id="47171" name="Rectangle 56"/>
              <p:cNvSpPr>
                <a:spLocks noChangeArrowheads="1"/>
              </p:cNvSpPr>
              <p:nvPr/>
            </p:nvSpPr>
            <p:spPr bwMode="auto">
              <a:xfrm>
                <a:off x="576" y="3696"/>
                <a:ext cx="768" cy="384"/>
              </a:xfrm>
              <a:prstGeom prst="rect">
                <a:avLst/>
              </a:prstGeom>
              <a:solidFill>
                <a:schemeClr val="accent1"/>
              </a:solidFill>
              <a:ln w="9525">
                <a:miter lim="800000"/>
                <a:headEnd/>
                <a:tailEnd/>
              </a:ln>
              <a:scene3d>
                <a:camera prst="legacyObliqueTopLeft"/>
                <a:lightRig rig="legacyFlat3" dir="b"/>
              </a:scene3d>
              <a:sp3d prstMaterial="legacyMatte">
                <a:bevelT w="13500" h="13500" prst="angle"/>
                <a:bevelB w="13500" h="13500" prst="angle"/>
                <a:extrusionClr>
                  <a:schemeClr val="accent1"/>
                </a:extrusionClr>
              </a:sp3d>
            </p:spPr>
            <p:txBody>
              <a:bodyPr wrap="none" anchor="ctr">
                <a:flatTx/>
              </a:bodyPr>
              <a:lstStyle/>
              <a:p>
                <a:endParaRPr lang="en-US"/>
              </a:p>
            </p:txBody>
          </p:sp>
          <p:sp>
            <p:nvSpPr>
              <p:cNvPr id="47172" name="Line 57"/>
              <p:cNvSpPr>
                <a:spLocks noChangeShapeType="1"/>
              </p:cNvSpPr>
              <p:nvPr/>
            </p:nvSpPr>
            <p:spPr bwMode="auto">
              <a:xfrm>
                <a:off x="576" y="3696"/>
                <a:ext cx="384"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sp>
            <p:nvSpPr>
              <p:cNvPr id="47173" name="Line 58"/>
              <p:cNvSpPr>
                <a:spLocks noChangeShapeType="1"/>
              </p:cNvSpPr>
              <p:nvPr/>
            </p:nvSpPr>
            <p:spPr bwMode="auto">
              <a:xfrm flipH="1">
                <a:off x="960" y="3696"/>
                <a:ext cx="336"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grpSp>
        <p:sp>
          <p:nvSpPr>
            <p:cNvPr id="47170" name="AutoShape 59"/>
            <p:cNvSpPr>
              <a:spLocks noChangeArrowheads="1"/>
            </p:cNvSpPr>
            <p:nvPr/>
          </p:nvSpPr>
          <p:spPr bwMode="auto">
            <a:xfrm flipV="1">
              <a:off x="432" y="1248"/>
              <a:ext cx="211" cy="650"/>
            </a:xfrm>
            <a:prstGeom prst="upArrow">
              <a:avLst>
                <a:gd name="adj1" fmla="val 50000"/>
                <a:gd name="adj2" fmla="val 77014"/>
              </a:avLst>
            </a:prstGeom>
            <a:solidFill>
              <a:schemeClr val="accent1"/>
            </a:solidFill>
            <a:ln w="9525" algn="ctr">
              <a:solidFill>
                <a:schemeClr val="tx1"/>
              </a:solidFill>
              <a:miter lim="800000"/>
              <a:headEnd/>
              <a:tailEnd/>
            </a:ln>
          </p:spPr>
          <p:txBody>
            <a:bodyPr wrap="none" anchor="ctr"/>
            <a:lstStyle/>
            <a:p>
              <a:endParaRPr lang="en-US"/>
            </a:p>
          </p:txBody>
        </p:sp>
      </p:grpSp>
      <p:grpSp>
        <p:nvGrpSpPr>
          <p:cNvPr id="47147" name="Group 60"/>
          <p:cNvGrpSpPr>
            <a:grpSpLocks/>
          </p:cNvGrpSpPr>
          <p:nvPr/>
        </p:nvGrpSpPr>
        <p:grpSpPr bwMode="auto">
          <a:xfrm>
            <a:off x="8034338" y="1390650"/>
            <a:ext cx="762000" cy="1385888"/>
            <a:chOff x="4912" y="1022"/>
            <a:chExt cx="480" cy="873"/>
          </a:xfrm>
        </p:grpSpPr>
        <p:grpSp>
          <p:nvGrpSpPr>
            <p:cNvPr id="47164" name="Group 61"/>
            <p:cNvGrpSpPr>
              <a:grpSpLocks/>
            </p:cNvGrpSpPr>
            <p:nvPr/>
          </p:nvGrpSpPr>
          <p:grpSpPr bwMode="auto">
            <a:xfrm>
              <a:off x="4912" y="1022"/>
              <a:ext cx="480" cy="240"/>
              <a:chOff x="576" y="3696"/>
              <a:chExt cx="768" cy="384"/>
            </a:xfrm>
          </p:grpSpPr>
          <p:sp>
            <p:nvSpPr>
              <p:cNvPr id="47166" name="Rectangle 62"/>
              <p:cNvSpPr>
                <a:spLocks noChangeArrowheads="1"/>
              </p:cNvSpPr>
              <p:nvPr/>
            </p:nvSpPr>
            <p:spPr bwMode="auto">
              <a:xfrm>
                <a:off x="576" y="3696"/>
                <a:ext cx="768" cy="384"/>
              </a:xfrm>
              <a:prstGeom prst="rect">
                <a:avLst/>
              </a:prstGeom>
              <a:solidFill>
                <a:schemeClr val="accent1"/>
              </a:solidFill>
              <a:ln w="9525">
                <a:miter lim="800000"/>
                <a:headEnd/>
                <a:tailEnd/>
              </a:ln>
              <a:scene3d>
                <a:camera prst="legacyObliqueTopLeft"/>
                <a:lightRig rig="legacyFlat3" dir="b"/>
              </a:scene3d>
              <a:sp3d prstMaterial="legacyMatte">
                <a:bevelT w="13500" h="13500" prst="angle"/>
                <a:bevelB w="13500" h="13500" prst="angle"/>
                <a:extrusionClr>
                  <a:schemeClr val="accent1"/>
                </a:extrusionClr>
              </a:sp3d>
            </p:spPr>
            <p:txBody>
              <a:bodyPr wrap="none" anchor="ctr">
                <a:flatTx/>
              </a:bodyPr>
              <a:lstStyle/>
              <a:p>
                <a:endParaRPr lang="en-US"/>
              </a:p>
            </p:txBody>
          </p:sp>
          <p:sp>
            <p:nvSpPr>
              <p:cNvPr id="47167" name="Line 63"/>
              <p:cNvSpPr>
                <a:spLocks noChangeShapeType="1"/>
              </p:cNvSpPr>
              <p:nvPr/>
            </p:nvSpPr>
            <p:spPr bwMode="auto">
              <a:xfrm>
                <a:off x="576" y="3696"/>
                <a:ext cx="384"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sp>
            <p:nvSpPr>
              <p:cNvPr id="47168" name="Line 64"/>
              <p:cNvSpPr>
                <a:spLocks noChangeShapeType="1"/>
              </p:cNvSpPr>
              <p:nvPr/>
            </p:nvSpPr>
            <p:spPr bwMode="auto">
              <a:xfrm flipH="1">
                <a:off x="960" y="3696"/>
                <a:ext cx="336"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grpSp>
        <p:sp>
          <p:nvSpPr>
            <p:cNvPr id="47165" name="AutoShape 65"/>
            <p:cNvSpPr>
              <a:spLocks noChangeArrowheads="1"/>
            </p:cNvSpPr>
            <p:nvPr/>
          </p:nvSpPr>
          <p:spPr bwMode="auto">
            <a:xfrm rot="10800000" flipV="1">
              <a:off x="5040" y="1296"/>
              <a:ext cx="208" cy="599"/>
            </a:xfrm>
            <a:prstGeom prst="upArrow">
              <a:avLst>
                <a:gd name="adj1" fmla="val 50000"/>
                <a:gd name="adj2" fmla="val 71995"/>
              </a:avLst>
            </a:prstGeom>
            <a:solidFill>
              <a:schemeClr val="accent1"/>
            </a:solidFill>
            <a:ln w="9525" algn="ctr">
              <a:solidFill>
                <a:schemeClr val="tx1"/>
              </a:solidFill>
              <a:miter lim="800000"/>
              <a:headEnd/>
              <a:tailEnd/>
            </a:ln>
          </p:spPr>
          <p:txBody>
            <a:bodyPr wrap="none" anchor="ctr"/>
            <a:lstStyle/>
            <a:p>
              <a:endParaRPr lang="en-US"/>
            </a:p>
          </p:txBody>
        </p:sp>
      </p:grpSp>
      <p:grpSp>
        <p:nvGrpSpPr>
          <p:cNvPr id="47148" name="Group 66"/>
          <p:cNvGrpSpPr>
            <a:grpSpLocks/>
          </p:cNvGrpSpPr>
          <p:nvPr/>
        </p:nvGrpSpPr>
        <p:grpSpPr bwMode="auto">
          <a:xfrm>
            <a:off x="7924800" y="1495425"/>
            <a:ext cx="762000" cy="1385888"/>
            <a:chOff x="4912" y="1022"/>
            <a:chExt cx="480" cy="873"/>
          </a:xfrm>
        </p:grpSpPr>
        <p:grpSp>
          <p:nvGrpSpPr>
            <p:cNvPr id="47159" name="Group 67"/>
            <p:cNvGrpSpPr>
              <a:grpSpLocks/>
            </p:cNvGrpSpPr>
            <p:nvPr/>
          </p:nvGrpSpPr>
          <p:grpSpPr bwMode="auto">
            <a:xfrm>
              <a:off x="4912" y="1022"/>
              <a:ext cx="480" cy="240"/>
              <a:chOff x="576" y="3696"/>
              <a:chExt cx="768" cy="384"/>
            </a:xfrm>
          </p:grpSpPr>
          <p:sp>
            <p:nvSpPr>
              <p:cNvPr id="47161" name="Rectangle 68"/>
              <p:cNvSpPr>
                <a:spLocks noChangeArrowheads="1"/>
              </p:cNvSpPr>
              <p:nvPr/>
            </p:nvSpPr>
            <p:spPr bwMode="auto">
              <a:xfrm>
                <a:off x="576" y="3696"/>
                <a:ext cx="768" cy="384"/>
              </a:xfrm>
              <a:prstGeom prst="rect">
                <a:avLst/>
              </a:prstGeom>
              <a:solidFill>
                <a:schemeClr val="accent1"/>
              </a:solidFill>
              <a:ln w="9525">
                <a:miter lim="800000"/>
                <a:headEnd/>
                <a:tailEnd/>
              </a:ln>
              <a:scene3d>
                <a:camera prst="legacyObliqueTopLeft"/>
                <a:lightRig rig="legacyFlat3" dir="b"/>
              </a:scene3d>
              <a:sp3d prstMaterial="legacyMatte">
                <a:bevelT w="13500" h="13500" prst="angle"/>
                <a:bevelB w="13500" h="13500" prst="angle"/>
                <a:extrusionClr>
                  <a:schemeClr val="accent1"/>
                </a:extrusionClr>
              </a:sp3d>
            </p:spPr>
            <p:txBody>
              <a:bodyPr wrap="none" anchor="ctr">
                <a:flatTx/>
              </a:bodyPr>
              <a:lstStyle/>
              <a:p>
                <a:endParaRPr lang="en-US"/>
              </a:p>
            </p:txBody>
          </p:sp>
          <p:sp>
            <p:nvSpPr>
              <p:cNvPr id="47162" name="Line 69"/>
              <p:cNvSpPr>
                <a:spLocks noChangeShapeType="1"/>
              </p:cNvSpPr>
              <p:nvPr/>
            </p:nvSpPr>
            <p:spPr bwMode="auto">
              <a:xfrm>
                <a:off x="576" y="3696"/>
                <a:ext cx="384"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sp>
            <p:nvSpPr>
              <p:cNvPr id="47163" name="Line 70"/>
              <p:cNvSpPr>
                <a:spLocks noChangeShapeType="1"/>
              </p:cNvSpPr>
              <p:nvPr/>
            </p:nvSpPr>
            <p:spPr bwMode="auto">
              <a:xfrm flipH="1">
                <a:off x="960" y="3696"/>
                <a:ext cx="336"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grpSp>
        <p:sp>
          <p:nvSpPr>
            <p:cNvPr id="47160" name="AutoShape 71"/>
            <p:cNvSpPr>
              <a:spLocks noChangeArrowheads="1"/>
            </p:cNvSpPr>
            <p:nvPr/>
          </p:nvSpPr>
          <p:spPr bwMode="auto">
            <a:xfrm rot="10800000" flipV="1">
              <a:off x="5040" y="1296"/>
              <a:ext cx="208" cy="599"/>
            </a:xfrm>
            <a:prstGeom prst="upArrow">
              <a:avLst>
                <a:gd name="adj1" fmla="val 50000"/>
                <a:gd name="adj2" fmla="val 71995"/>
              </a:avLst>
            </a:prstGeom>
            <a:solidFill>
              <a:schemeClr val="accent1"/>
            </a:solidFill>
            <a:ln w="9525" algn="ctr">
              <a:solidFill>
                <a:schemeClr val="tx1"/>
              </a:solidFill>
              <a:miter lim="800000"/>
              <a:headEnd/>
              <a:tailEnd/>
            </a:ln>
          </p:spPr>
          <p:txBody>
            <a:bodyPr wrap="none" anchor="ctr"/>
            <a:lstStyle/>
            <a:p>
              <a:endParaRPr lang="en-US"/>
            </a:p>
          </p:txBody>
        </p:sp>
      </p:grpSp>
      <p:grpSp>
        <p:nvGrpSpPr>
          <p:cNvPr id="47149" name="Group 72"/>
          <p:cNvGrpSpPr>
            <a:grpSpLocks/>
          </p:cNvGrpSpPr>
          <p:nvPr/>
        </p:nvGrpSpPr>
        <p:grpSpPr bwMode="auto">
          <a:xfrm>
            <a:off x="7797800" y="1622425"/>
            <a:ext cx="762000" cy="1385888"/>
            <a:chOff x="4912" y="1022"/>
            <a:chExt cx="480" cy="873"/>
          </a:xfrm>
        </p:grpSpPr>
        <p:grpSp>
          <p:nvGrpSpPr>
            <p:cNvPr id="47154" name="Group 73"/>
            <p:cNvGrpSpPr>
              <a:grpSpLocks/>
            </p:cNvGrpSpPr>
            <p:nvPr/>
          </p:nvGrpSpPr>
          <p:grpSpPr bwMode="auto">
            <a:xfrm>
              <a:off x="4912" y="1022"/>
              <a:ext cx="480" cy="240"/>
              <a:chOff x="576" y="3696"/>
              <a:chExt cx="768" cy="384"/>
            </a:xfrm>
          </p:grpSpPr>
          <p:sp>
            <p:nvSpPr>
              <p:cNvPr id="47156" name="Rectangle 74"/>
              <p:cNvSpPr>
                <a:spLocks noChangeArrowheads="1"/>
              </p:cNvSpPr>
              <p:nvPr/>
            </p:nvSpPr>
            <p:spPr bwMode="auto">
              <a:xfrm>
                <a:off x="576" y="3696"/>
                <a:ext cx="768" cy="384"/>
              </a:xfrm>
              <a:prstGeom prst="rect">
                <a:avLst/>
              </a:prstGeom>
              <a:solidFill>
                <a:schemeClr val="accent1"/>
              </a:solidFill>
              <a:ln w="9525">
                <a:miter lim="800000"/>
                <a:headEnd/>
                <a:tailEnd/>
              </a:ln>
              <a:scene3d>
                <a:camera prst="legacyObliqueTopLeft"/>
                <a:lightRig rig="legacyFlat3" dir="b"/>
              </a:scene3d>
              <a:sp3d prstMaterial="legacyMatte">
                <a:bevelT w="13500" h="13500" prst="angle"/>
                <a:bevelB w="13500" h="13500" prst="angle"/>
                <a:extrusionClr>
                  <a:schemeClr val="accent1"/>
                </a:extrusionClr>
              </a:sp3d>
            </p:spPr>
            <p:txBody>
              <a:bodyPr wrap="none" anchor="ctr">
                <a:flatTx/>
              </a:bodyPr>
              <a:lstStyle/>
              <a:p>
                <a:endParaRPr lang="en-US"/>
              </a:p>
            </p:txBody>
          </p:sp>
          <p:sp>
            <p:nvSpPr>
              <p:cNvPr id="47157" name="Line 75"/>
              <p:cNvSpPr>
                <a:spLocks noChangeShapeType="1"/>
              </p:cNvSpPr>
              <p:nvPr/>
            </p:nvSpPr>
            <p:spPr bwMode="auto">
              <a:xfrm>
                <a:off x="576" y="3696"/>
                <a:ext cx="384"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sp>
            <p:nvSpPr>
              <p:cNvPr id="47158" name="Line 76"/>
              <p:cNvSpPr>
                <a:spLocks noChangeShapeType="1"/>
              </p:cNvSpPr>
              <p:nvPr/>
            </p:nvSpPr>
            <p:spPr bwMode="auto">
              <a:xfrm flipH="1">
                <a:off x="960" y="3696"/>
                <a:ext cx="336" cy="240"/>
              </a:xfrm>
              <a:prstGeom prst="line">
                <a:avLst/>
              </a:prstGeom>
              <a:noFill/>
              <a:ln w="9525">
                <a:solidFill>
                  <a:srgbClr val="000000"/>
                </a:solidFill>
                <a:round/>
                <a:headEnd/>
                <a:tailEnd/>
              </a:ln>
              <a:scene3d>
                <a:camera prst="legacyObliqueTopLeft"/>
                <a:lightRig rig="legacyFlat3" dir="b"/>
              </a:scene3d>
              <a:sp3d prstMaterial="legacyMatte">
                <a:bevelT w="13500" h="13500" prst="angle"/>
                <a:bevelB w="13500" h="13500" prst="angle"/>
                <a:extrusionClr>
                  <a:schemeClr val="accent1"/>
                </a:extrusionClr>
              </a:sp3d>
              <a:extLst>
                <a:ext uri="{909E8E84-426E-40DD-AFC4-6F175D3DCCD1}">
                  <a14:hiddenFill xmlns:a14="http://schemas.microsoft.com/office/drawing/2010/main">
                    <a:noFill/>
                  </a14:hiddenFill>
                </a:ext>
              </a:extLst>
            </p:spPr>
            <p:txBody>
              <a:bodyPr>
                <a:flatTx/>
              </a:bodyPr>
              <a:lstStyle/>
              <a:p>
                <a:endParaRPr lang="en-US"/>
              </a:p>
            </p:txBody>
          </p:sp>
        </p:grpSp>
        <p:sp>
          <p:nvSpPr>
            <p:cNvPr id="47155" name="AutoShape 77"/>
            <p:cNvSpPr>
              <a:spLocks noChangeArrowheads="1"/>
            </p:cNvSpPr>
            <p:nvPr/>
          </p:nvSpPr>
          <p:spPr bwMode="auto">
            <a:xfrm rot="10800000" flipV="1">
              <a:off x="5040" y="1296"/>
              <a:ext cx="208" cy="599"/>
            </a:xfrm>
            <a:prstGeom prst="upArrow">
              <a:avLst>
                <a:gd name="adj1" fmla="val 50000"/>
                <a:gd name="adj2" fmla="val 71995"/>
              </a:avLst>
            </a:prstGeom>
            <a:solidFill>
              <a:schemeClr val="accent1"/>
            </a:solidFill>
            <a:ln w="9525" algn="ctr">
              <a:solidFill>
                <a:schemeClr val="tx1"/>
              </a:solidFill>
              <a:miter lim="800000"/>
              <a:headEnd/>
              <a:tailEnd/>
            </a:ln>
          </p:spPr>
          <p:txBody>
            <a:bodyPr wrap="none" anchor="ctr"/>
            <a:lstStyle/>
            <a:p>
              <a:endParaRPr lang="en-US"/>
            </a:p>
          </p:txBody>
        </p:sp>
      </p:grpSp>
      <p:sp>
        <p:nvSpPr>
          <p:cNvPr id="47150" name="Text Box 78"/>
          <p:cNvSpPr txBox="1">
            <a:spLocks noChangeArrowheads="1"/>
          </p:cNvSpPr>
          <p:nvPr/>
        </p:nvSpPr>
        <p:spPr bwMode="auto">
          <a:xfrm>
            <a:off x="6000750" y="2376488"/>
            <a:ext cx="300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a:latin typeface="Arial" charset="0"/>
              </a:rPr>
              <a:t>Send Port Group (</a:t>
            </a:r>
            <a:r>
              <a:rPr lang="en-US" b="1">
                <a:latin typeface="Arial" charset="0"/>
              </a:rPr>
              <a:t>optional</a:t>
            </a:r>
            <a:r>
              <a:rPr lang="en-US">
                <a:latin typeface="Arial" charset="0"/>
              </a:rPr>
              <a:t>)</a:t>
            </a:r>
          </a:p>
        </p:txBody>
      </p:sp>
      <p:sp>
        <p:nvSpPr>
          <p:cNvPr id="614479" name="AutoShape 79"/>
          <p:cNvSpPr>
            <a:spLocks noChangeArrowheads="1"/>
          </p:cNvSpPr>
          <p:nvPr/>
        </p:nvSpPr>
        <p:spPr bwMode="auto">
          <a:xfrm>
            <a:off x="3810000" y="5334000"/>
            <a:ext cx="2057400" cy="1143000"/>
          </a:xfrm>
          <a:prstGeom prst="can">
            <a:avLst>
              <a:gd name="adj" fmla="val 25000"/>
            </a:avLst>
          </a:prstGeom>
          <a:solidFill>
            <a:srgbClr val="006699"/>
          </a:solidFill>
          <a:ln w="9525">
            <a:solidFill>
              <a:schemeClr val="accent2"/>
            </a:solidFill>
            <a:round/>
            <a:headEnd/>
            <a:tailEnd/>
          </a:ln>
          <a:effectLst/>
        </p:spPr>
        <p:txBody>
          <a:bodyPr wrap="none" anchor="ctr"/>
          <a:lstStyle/>
          <a:p>
            <a:pPr algn="ctr">
              <a:defRPr/>
            </a:pPr>
            <a:r>
              <a:rPr lang="en-US" sz="2400" b="1">
                <a:solidFill>
                  <a:schemeClr val="bg1"/>
                </a:solidFill>
                <a:effectLst>
                  <a:outerShdw blurRad="38100" dist="38100" dir="2700000" algn="tl">
                    <a:srgbClr val="000000"/>
                  </a:outerShdw>
                </a:effectLst>
                <a:latin typeface="Arial" charset="0"/>
              </a:rPr>
              <a:t>Message Box</a:t>
            </a:r>
            <a:br>
              <a:rPr lang="en-US" sz="2400" b="1">
                <a:solidFill>
                  <a:schemeClr val="bg1"/>
                </a:solidFill>
                <a:effectLst>
                  <a:outerShdw blurRad="38100" dist="38100" dir="2700000" algn="tl">
                    <a:srgbClr val="000000"/>
                  </a:outerShdw>
                </a:effectLst>
                <a:latin typeface="Arial" charset="0"/>
              </a:rPr>
            </a:br>
            <a:r>
              <a:rPr lang="en-US" sz="2400" b="1">
                <a:solidFill>
                  <a:schemeClr val="bg1"/>
                </a:solidFill>
                <a:effectLst>
                  <a:outerShdw blurRad="38100" dist="38100" dir="2700000" algn="tl">
                    <a:srgbClr val="000000"/>
                  </a:outerShdw>
                </a:effectLst>
                <a:latin typeface="Arial" charset="0"/>
              </a:rPr>
              <a:t>Database</a:t>
            </a:r>
          </a:p>
        </p:txBody>
      </p:sp>
      <p:sp>
        <p:nvSpPr>
          <p:cNvPr id="614480" name="AutoShape 80"/>
          <p:cNvSpPr>
            <a:spLocks noChangeArrowheads="1"/>
          </p:cNvSpPr>
          <p:nvPr/>
        </p:nvSpPr>
        <p:spPr bwMode="auto">
          <a:xfrm>
            <a:off x="939800" y="5454650"/>
            <a:ext cx="1743075" cy="858838"/>
          </a:xfrm>
          <a:prstGeom prst="can">
            <a:avLst>
              <a:gd name="adj" fmla="val 25000"/>
            </a:avLst>
          </a:prstGeom>
          <a:solidFill>
            <a:srgbClr val="006699"/>
          </a:solidFill>
          <a:ln w="9525">
            <a:noFill/>
            <a:round/>
            <a:headEnd/>
            <a:tailEnd/>
          </a:ln>
          <a:effectLst/>
        </p:spPr>
        <p:txBody>
          <a:bodyPr wrap="none" anchor="ctr"/>
          <a:lstStyle/>
          <a:p>
            <a:pPr algn="ctr">
              <a:defRPr/>
            </a:pPr>
            <a:r>
              <a:rPr lang="en-US" sz="2000" b="1">
                <a:solidFill>
                  <a:schemeClr val="bg1"/>
                </a:solidFill>
                <a:effectLst>
                  <a:outerShdw blurRad="38100" dist="38100" dir="2700000" algn="tl">
                    <a:srgbClr val="000000"/>
                  </a:outerShdw>
                </a:effectLst>
                <a:latin typeface="Arial" charset="0"/>
              </a:rPr>
              <a:t>Tracking</a:t>
            </a:r>
            <a:br>
              <a:rPr lang="en-US" sz="2000" b="1">
                <a:solidFill>
                  <a:schemeClr val="bg1"/>
                </a:solidFill>
                <a:effectLst>
                  <a:outerShdw blurRad="38100" dist="38100" dir="2700000" algn="tl">
                    <a:srgbClr val="000000"/>
                  </a:outerShdw>
                </a:effectLst>
                <a:latin typeface="Arial" charset="0"/>
              </a:rPr>
            </a:br>
            <a:r>
              <a:rPr lang="en-US" sz="2000" b="1">
                <a:solidFill>
                  <a:schemeClr val="bg1"/>
                </a:solidFill>
                <a:effectLst>
                  <a:outerShdw blurRad="38100" dist="38100" dir="2700000" algn="tl">
                    <a:srgbClr val="000000"/>
                  </a:outerShdw>
                </a:effectLst>
                <a:latin typeface="Arial" charset="0"/>
              </a:rPr>
              <a:t>Database</a:t>
            </a:r>
          </a:p>
        </p:txBody>
      </p:sp>
      <p:sp>
        <p:nvSpPr>
          <p:cNvPr id="614481" name="AutoShape 81"/>
          <p:cNvSpPr>
            <a:spLocks noChangeArrowheads="1"/>
          </p:cNvSpPr>
          <p:nvPr/>
        </p:nvSpPr>
        <p:spPr bwMode="auto">
          <a:xfrm rot="5400000">
            <a:off x="2133600" y="2667000"/>
            <a:ext cx="685800" cy="2819400"/>
          </a:xfrm>
          <a:prstGeom prst="can">
            <a:avLst>
              <a:gd name="adj" fmla="val 62428"/>
            </a:avLst>
          </a:prstGeom>
          <a:solidFill>
            <a:schemeClr val="accent2">
              <a:alpha val="10001"/>
            </a:schemeClr>
          </a:solidFill>
          <a:ln w="9525">
            <a:solidFill>
              <a:schemeClr val="tx1"/>
            </a:solidFill>
            <a:round/>
            <a:headEnd/>
            <a:tailEnd/>
          </a:ln>
          <a:effectLst/>
        </p:spPr>
        <p:txBody>
          <a:bodyPr rot="10800000" vert="eaVert" wrap="none" anchor="ctr"/>
          <a:lstStyle/>
          <a:p>
            <a:pPr algn="ctr">
              <a:defRPr/>
            </a:pPr>
            <a:endParaRPr lang="en-US" sz="1200" b="1">
              <a:solidFill>
                <a:schemeClr val="bg1"/>
              </a:solidFill>
              <a:effectLst>
                <a:outerShdw blurRad="38100" dist="38100" dir="2700000" algn="tl">
                  <a:srgbClr val="000000"/>
                </a:outerShdw>
              </a:effectLst>
              <a:latin typeface="Arial" charset="0"/>
            </a:endParaRPr>
          </a:p>
        </p:txBody>
      </p:sp>
    </p:spTree>
    <p:custDataLst>
      <p:tags r:id="rId1"/>
    </p:custDataLst>
  </p:cSld>
  <p:clrMapOvr>
    <a:masterClrMapping/>
  </p:clrMapOvr>
  <p:transition advTm="5281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lide Number Placeholder 4"/>
          <p:cNvSpPr>
            <a:spLocks noGrp="1"/>
          </p:cNvSpPr>
          <p:nvPr>
            <p:ph type="sldNum" sz="quarter" idx="12"/>
          </p:nvPr>
        </p:nvSpPr>
        <p:spPr/>
        <p:txBody>
          <a:bodyPr/>
          <a:lstStyle/>
          <a:p>
            <a:pPr>
              <a:defRPr/>
            </a:pPr>
            <a:fld id="{1F50B32D-208A-40DD-8750-3A31ACC5E463}" type="slidenum">
              <a:rPr lang="en-US" smtClean="0"/>
              <a:pPr>
                <a:defRPr/>
              </a:pPr>
              <a:t>44</a:t>
            </a:fld>
            <a:endParaRPr lang="en-US" smtClean="0"/>
          </a:p>
        </p:txBody>
      </p:sp>
      <p:sp>
        <p:nvSpPr>
          <p:cNvPr id="48131" name="Rectangle 2"/>
          <p:cNvSpPr>
            <a:spLocks noGrp="1" noChangeArrowheads="1"/>
          </p:cNvSpPr>
          <p:nvPr>
            <p:ph type="title"/>
          </p:nvPr>
        </p:nvSpPr>
        <p:spPr>
          <a:xfrm>
            <a:off x="1371600" y="228600"/>
            <a:ext cx="7391400" cy="487363"/>
          </a:xfrm>
        </p:spPr>
        <p:txBody>
          <a:bodyPr/>
          <a:lstStyle/>
          <a:p>
            <a:pPr eaLnBrk="1" hangingPunct="1"/>
            <a:r>
              <a:rPr lang="en-US" sz="2800" smtClean="0"/>
              <a:t>Consuming and Exposing XML Web Services</a:t>
            </a:r>
          </a:p>
        </p:txBody>
      </p:sp>
      <p:sp>
        <p:nvSpPr>
          <p:cNvPr id="48132" name="Rectangle 3"/>
          <p:cNvSpPr>
            <a:spLocks noChangeArrowheads="1"/>
          </p:cNvSpPr>
          <p:nvPr/>
        </p:nvSpPr>
        <p:spPr bwMode="auto">
          <a:xfrm>
            <a:off x="0" y="2139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48133" name="Object 4"/>
          <p:cNvGraphicFramePr>
            <a:graphicFrameLocks noChangeAspect="1"/>
          </p:cNvGraphicFramePr>
          <p:nvPr>
            <p:extLst>
              <p:ext uri="{D42A27DB-BD31-4B8C-83A1-F6EECF244321}">
                <p14:modId xmlns:p14="http://schemas.microsoft.com/office/powerpoint/2010/main" val="103147640"/>
              </p:ext>
            </p:extLst>
          </p:nvPr>
        </p:nvGraphicFramePr>
        <p:xfrm>
          <a:off x="228600" y="1949450"/>
          <a:ext cx="8339138" cy="3127375"/>
        </p:xfrm>
        <a:graphic>
          <a:graphicData uri="http://schemas.openxmlformats.org/presentationml/2006/ole">
            <mc:AlternateContent xmlns:mc="http://schemas.openxmlformats.org/markup-compatibility/2006">
              <mc:Choice xmlns:v="urn:schemas-microsoft-com:vml" Requires="v">
                <p:oleObj spid="_x0000_s48229" name="Visio" r:id="rId4" imgW="5968314" imgH="2098096" progId="">
                  <p:embed/>
                </p:oleObj>
              </mc:Choice>
              <mc:Fallback>
                <p:oleObj name="Visio" r:id="rId4" imgW="5968314" imgH="2098096" progId="">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949450"/>
                        <a:ext cx="8339138" cy="312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34" name="Text Box 5"/>
          <p:cNvSpPr txBox="1">
            <a:spLocks noChangeArrowheads="1"/>
          </p:cNvSpPr>
          <p:nvPr/>
        </p:nvSpPr>
        <p:spPr bwMode="auto">
          <a:xfrm>
            <a:off x="152400" y="5302250"/>
            <a:ext cx="2682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algn="ctr" eaLnBrk="1" hangingPunct="1"/>
            <a:r>
              <a:rPr lang="en-US" b="1">
                <a:solidFill>
                  <a:srgbClr val="3366CC"/>
                </a:solidFill>
                <a:latin typeface="Arial" charset="0"/>
              </a:rPr>
              <a:t>BizTalk Web Services Publishing Wizard</a:t>
            </a:r>
          </a:p>
        </p:txBody>
      </p:sp>
      <p:sp>
        <p:nvSpPr>
          <p:cNvPr id="48135" name="Text Box 6"/>
          <p:cNvSpPr txBox="1">
            <a:spLocks noChangeArrowheads="1"/>
          </p:cNvSpPr>
          <p:nvPr/>
        </p:nvSpPr>
        <p:spPr bwMode="auto">
          <a:xfrm>
            <a:off x="6537325" y="5302250"/>
            <a:ext cx="26828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algn="ctr" eaLnBrk="1" hangingPunct="1"/>
            <a:r>
              <a:rPr lang="en-US" b="1">
                <a:solidFill>
                  <a:srgbClr val="3366CC"/>
                </a:solidFill>
                <a:latin typeface="Arial" charset="0"/>
              </a:rPr>
              <a:t>VS.NET</a:t>
            </a:r>
          </a:p>
          <a:p>
            <a:pPr algn="ctr" eaLnBrk="1" hangingPunct="1"/>
            <a:r>
              <a:rPr lang="en-US" b="1">
                <a:solidFill>
                  <a:srgbClr val="3366CC"/>
                </a:solidFill>
                <a:latin typeface="Arial" charset="0"/>
              </a:rPr>
              <a:t>Add  Web Reference</a:t>
            </a:r>
          </a:p>
        </p:txBody>
      </p:sp>
      <p:sp>
        <p:nvSpPr>
          <p:cNvPr id="2" name="TextBox 1"/>
          <p:cNvSpPr txBox="1"/>
          <p:nvPr/>
        </p:nvSpPr>
        <p:spPr>
          <a:xfrm>
            <a:off x="1066689" y="1078468"/>
            <a:ext cx="7391511" cy="369332"/>
          </a:xfrm>
          <a:prstGeom prst="rect">
            <a:avLst/>
          </a:prstGeom>
          <a:noFill/>
        </p:spPr>
        <p:txBody>
          <a:bodyPr wrap="none" rtlCol="0">
            <a:spAutoFit/>
          </a:bodyPr>
          <a:lstStyle/>
          <a:p>
            <a:r>
              <a:rPr lang="en-US" dirty="0" smtClean="0"/>
              <a:t>Similar to BPEL, BizTalk orchestration process also exposes as a Web service</a:t>
            </a:r>
            <a:endParaRPr lang="en-US" dirty="0"/>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p:txBody>
          <a:bodyPr/>
          <a:lstStyle/>
          <a:p>
            <a:pPr>
              <a:defRPr/>
            </a:pPr>
            <a:fld id="{8C59B32D-87E5-4333-9892-E4809D077BFC}" type="slidenum">
              <a:rPr lang="en-US" smtClean="0"/>
              <a:pPr>
                <a:defRPr/>
              </a:pPr>
              <a:t>45</a:t>
            </a:fld>
            <a:endParaRPr lang="en-US" smtClean="0"/>
          </a:p>
        </p:txBody>
      </p:sp>
      <p:sp>
        <p:nvSpPr>
          <p:cNvPr id="49155" name="Rectangle 2"/>
          <p:cNvSpPr>
            <a:spLocks noGrp="1" noChangeArrowheads="1"/>
          </p:cNvSpPr>
          <p:nvPr>
            <p:ph type="title"/>
          </p:nvPr>
        </p:nvSpPr>
        <p:spPr>
          <a:xfrm>
            <a:off x="990600" y="228600"/>
            <a:ext cx="8153400" cy="525463"/>
          </a:xfrm>
        </p:spPr>
        <p:txBody>
          <a:bodyPr/>
          <a:lstStyle/>
          <a:p>
            <a:pPr algn="ctr" eaLnBrk="1" hangingPunct="1"/>
            <a:r>
              <a:rPr lang="en-US" sz="2400" smtClean="0"/>
              <a:t>Business Process Design Using Orchestration Designer</a:t>
            </a:r>
          </a:p>
        </p:txBody>
      </p:sp>
      <p:sp>
        <p:nvSpPr>
          <p:cNvPr id="49156" name="Rectangle 3"/>
          <p:cNvSpPr>
            <a:spLocks noGrp="1" noChangeArrowheads="1"/>
          </p:cNvSpPr>
          <p:nvPr>
            <p:ph type="body" idx="1"/>
          </p:nvPr>
        </p:nvSpPr>
        <p:spPr>
          <a:xfrm>
            <a:off x="76200" y="1298575"/>
            <a:ext cx="4487863" cy="5568950"/>
          </a:xfrm>
        </p:spPr>
        <p:txBody>
          <a:bodyPr/>
          <a:lstStyle/>
          <a:p>
            <a:pPr eaLnBrk="1" hangingPunct="1"/>
            <a:r>
              <a:rPr lang="en-US" sz="2000" dirty="0" smtClean="0"/>
              <a:t>Graphically build business </a:t>
            </a:r>
            <a:br>
              <a:rPr lang="en-US" sz="2000" dirty="0" smtClean="0"/>
            </a:br>
            <a:r>
              <a:rPr lang="en-US" sz="2000" dirty="0" smtClean="0"/>
              <a:t>processes</a:t>
            </a:r>
          </a:p>
          <a:p>
            <a:pPr eaLnBrk="1" hangingPunct="1"/>
            <a:r>
              <a:rPr lang="en-US" sz="2000" dirty="0" smtClean="0"/>
              <a:t>Multiple functional shapes- </a:t>
            </a:r>
            <a:br>
              <a:rPr lang="en-US" sz="2000" dirty="0" smtClean="0"/>
            </a:br>
            <a:r>
              <a:rPr lang="en-US" sz="2000" dirty="0" smtClean="0"/>
              <a:t>drag and drop</a:t>
            </a:r>
          </a:p>
          <a:p>
            <a:pPr eaLnBrk="1" hangingPunct="1"/>
            <a:r>
              <a:rPr lang="en-US" sz="2000" dirty="0" smtClean="0"/>
              <a:t>Nested processes</a:t>
            </a:r>
          </a:p>
          <a:p>
            <a:pPr eaLnBrk="1" hangingPunct="1"/>
            <a:r>
              <a:rPr lang="en-US" sz="2000" dirty="0" smtClean="0"/>
              <a:t>Long running</a:t>
            </a:r>
            <a:br>
              <a:rPr lang="en-US" sz="2000" dirty="0" smtClean="0"/>
            </a:br>
            <a:r>
              <a:rPr lang="en-US" sz="2000" dirty="0" smtClean="0"/>
              <a:t>transactions</a:t>
            </a:r>
          </a:p>
          <a:p>
            <a:pPr eaLnBrk="1" hangingPunct="1"/>
            <a:r>
              <a:rPr lang="en-US" sz="2000" dirty="0" smtClean="0"/>
              <a:t>Simplified correlation</a:t>
            </a:r>
          </a:p>
          <a:p>
            <a:pPr eaLnBrk="1" hangingPunct="1"/>
            <a:r>
              <a:rPr lang="en-US" sz="2000" dirty="0" smtClean="0"/>
              <a:t>Flexible mapping</a:t>
            </a:r>
            <a:br>
              <a:rPr lang="en-US" sz="2000" dirty="0" smtClean="0"/>
            </a:br>
            <a:r>
              <a:rPr lang="en-US" sz="2000" dirty="0" smtClean="0"/>
              <a:t>between messages</a:t>
            </a:r>
          </a:p>
          <a:p>
            <a:pPr eaLnBrk="1" hangingPunct="1"/>
            <a:r>
              <a:rPr lang="en-US" sz="2000" dirty="0" smtClean="0"/>
              <a:t>Native web service</a:t>
            </a:r>
            <a:br>
              <a:rPr lang="en-US" sz="2000" dirty="0" smtClean="0"/>
            </a:br>
            <a:r>
              <a:rPr lang="en-US" sz="2000" dirty="0" smtClean="0"/>
              <a:t>support</a:t>
            </a:r>
          </a:p>
          <a:p>
            <a:pPr eaLnBrk="1" hangingPunct="1"/>
            <a:r>
              <a:rPr lang="en-US" sz="2000" dirty="0" smtClean="0"/>
              <a:t>BPEL4WS capabilities</a:t>
            </a:r>
          </a:p>
          <a:p>
            <a:pPr eaLnBrk="1" hangingPunct="1"/>
            <a:r>
              <a:rPr lang="en-US" sz="2000" dirty="0" smtClean="0"/>
              <a:t>Leverage .NET components</a:t>
            </a:r>
          </a:p>
        </p:txBody>
      </p:sp>
      <p:pic>
        <p:nvPicPr>
          <p:cNvPr id="616452" name="Picture 4" descr="Orc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4238" y="1350963"/>
            <a:ext cx="5719762" cy="512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616452"/>
                                        </p:tgtEl>
                                        <p:attrNameLst>
                                          <p:attrName>style.visibility</p:attrName>
                                        </p:attrNameLst>
                                      </p:cBhvr>
                                      <p:to>
                                        <p:strVal val="visible"/>
                                      </p:to>
                                    </p:set>
                                    <p:animEffect transition="in" filter="fade">
                                      <p:cBhvr>
                                        <p:cTn id="7" dur="2000"/>
                                        <p:tgtEl>
                                          <p:spTgt spid="616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p:txBody>
          <a:bodyPr/>
          <a:lstStyle/>
          <a:p>
            <a:pPr>
              <a:defRPr/>
            </a:pPr>
            <a:fld id="{673A256C-019E-458B-8A23-4CE0FAEB9AD2}" type="slidenum">
              <a:rPr lang="en-US" smtClean="0"/>
              <a:pPr>
                <a:defRPr/>
              </a:pPr>
              <a:t>46</a:t>
            </a:fld>
            <a:endParaRPr lang="en-US" smtClean="0"/>
          </a:p>
        </p:txBody>
      </p:sp>
      <p:sp>
        <p:nvSpPr>
          <p:cNvPr id="50179" name="Rectangle 2"/>
          <p:cNvSpPr>
            <a:spLocks noGrp="1" noChangeArrowheads="1"/>
          </p:cNvSpPr>
          <p:nvPr>
            <p:ph type="title"/>
          </p:nvPr>
        </p:nvSpPr>
        <p:spPr/>
        <p:txBody>
          <a:bodyPr/>
          <a:lstStyle/>
          <a:p>
            <a:pPr eaLnBrk="1" hangingPunct="1"/>
            <a:r>
              <a:rPr lang="en-US" smtClean="0"/>
              <a:t>Creating a New BizTalk Project</a:t>
            </a:r>
          </a:p>
        </p:txBody>
      </p:sp>
      <p:pic>
        <p:nvPicPr>
          <p:cNvPr id="5018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938213"/>
            <a:ext cx="8075613" cy="550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229" name="AutoShape 5"/>
          <p:cNvSpPr>
            <a:spLocks noChangeArrowheads="1"/>
          </p:cNvSpPr>
          <p:nvPr/>
        </p:nvSpPr>
        <p:spPr bwMode="auto">
          <a:xfrm>
            <a:off x="2667000" y="2362200"/>
            <a:ext cx="381000" cy="228600"/>
          </a:xfrm>
          <a:prstGeom prst="leftArrow">
            <a:avLst>
              <a:gd name="adj1" fmla="val 50000"/>
              <a:gd name="adj2" fmla="val 41667"/>
            </a:avLst>
          </a:prstGeom>
          <a:solidFill>
            <a:schemeClr val="hlink"/>
          </a:solidFill>
          <a:ln w="9525">
            <a:solidFill>
              <a:schemeClr val="tx1"/>
            </a:solidFill>
            <a:miter lim="800000"/>
            <a:headEnd/>
            <a:tailEnd/>
          </a:ln>
        </p:spPr>
        <p:txBody>
          <a:bodyPr wrap="none" anchor="ctr"/>
          <a:lstStyle/>
          <a:p>
            <a:endParaRPr lang="en-US"/>
          </a:p>
        </p:txBody>
      </p:sp>
      <p:sp>
        <p:nvSpPr>
          <p:cNvPr id="564230" name="AutoShape 6"/>
          <p:cNvSpPr>
            <a:spLocks noChangeArrowheads="1"/>
          </p:cNvSpPr>
          <p:nvPr/>
        </p:nvSpPr>
        <p:spPr bwMode="auto">
          <a:xfrm>
            <a:off x="7239000" y="1828800"/>
            <a:ext cx="381000" cy="228600"/>
          </a:xfrm>
          <a:prstGeom prst="leftArrow">
            <a:avLst>
              <a:gd name="adj1" fmla="val 50000"/>
              <a:gd name="adj2" fmla="val 41667"/>
            </a:avLst>
          </a:prstGeom>
          <a:solidFill>
            <a:schemeClr val="hlink"/>
          </a:solidFill>
          <a:ln w="9525">
            <a:solidFill>
              <a:schemeClr val="tx1"/>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withEffect">
                                  <p:stCondLst>
                                    <p:cond delay="0"/>
                                  </p:stCondLst>
                                  <p:childTnLst>
                                    <p:animRot by="21600000">
                                      <p:cBhvr>
                                        <p:cTn id="6" dur="2000" fill="hold"/>
                                        <p:tgtEl>
                                          <p:spTgt spid="564229"/>
                                        </p:tgtEl>
                                        <p:attrNameLst>
                                          <p:attrName>r</p:attrName>
                                        </p:attrNameLst>
                                      </p:cBhvr>
                                    </p:animRot>
                                  </p:childTnLst>
                                </p:cTn>
                              </p:par>
                            </p:childTnLst>
                          </p:cTn>
                        </p:par>
                        <p:par>
                          <p:cTn id="7" fill="hold" nodeType="afterGroup">
                            <p:stCondLst>
                              <p:cond delay="2000"/>
                            </p:stCondLst>
                            <p:childTnLst>
                              <p:par>
                                <p:cTn id="8" presetID="8" presetClass="emph" presetSubtype="0" fill="hold" grpId="0" nodeType="afterEffect">
                                  <p:stCondLst>
                                    <p:cond delay="0"/>
                                  </p:stCondLst>
                                  <p:childTnLst>
                                    <p:animRot by="21600000">
                                      <p:cBhvr>
                                        <p:cTn id="9" dur="2000" fill="hold"/>
                                        <p:tgtEl>
                                          <p:spTgt spid="5642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229" grpId="0" animBg="1"/>
      <p:bldP spid="56423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p:txBody>
          <a:bodyPr/>
          <a:lstStyle/>
          <a:p>
            <a:pPr>
              <a:defRPr/>
            </a:pPr>
            <a:fld id="{E46C1856-C38C-4DB3-8900-1B2DE12DEED9}" type="slidenum">
              <a:rPr lang="en-US" smtClean="0"/>
              <a:pPr>
                <a:defRPr/>
              </a:pPr>
              <a:t>47</a:t>
            </a:fld>
            <a:endParaRPr lang="en-US" smtClean="0"/>
          </a:p>
        </p:txBody>
      </p:sp>
      <p:sp>
        <p:nvSpPr>
          <p:cNvPr id="51203" name="Rectangle 2"/>
          <p:cNvSpPr>
            <a:spLocks noGrp="1" noChangeArrowheads="1"/>
          </p:cNvSpPr>
          <p:nvPr>
            <p:ph type="title"/>
          </p:nvPr>
        </p:nvSpPr>
        <p:spPr>
          <a:xfrm>
            <a:off x="1447800" y="76200"/>
            <a:ext cx="7810500" cy="695325"/>
          </a:xfrm>
        </p:spPr>
        <p:txBody>
          <a:bodyPr/>
          <a:lstStyle/>
          <a:p>
            <a:pPr eaLnBrk="1" hangingPunct="1"/>
            <a:r>
              <a:rPr lang="en-US" smtClean="0"/>
              <a:t>BizTalk Solution Explorer</a:t>
            </a:r>
          </a:p>
        </p:txBody>
      </p:sp>
      <p:pic>
        <p:nvPicPr>
          <p:cNvPr id="51204" name="Picture 3" descr="image0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313" y="1230313"/>
            <a:ext cx="4897437" cy="449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4" descr="image00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0500" y="1985963"/>
            <a:ext cx="3773488"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6" name="Rectangle 5"/>
          <p:cNvSpPr>
            <a:spLocks noGrp="1" noChangeArrowheads="1"/>
          </p:cNvSpPr>
          <p:nvPr>
            <p:ph type="body" idx="1"/>
          </p:nvPr>
        </p:nvSpPr>
        <p:spPr>
          <a:xfrm>
            <a:off x="238125" y="5819775"/>
            <a:ext cx="8388350" cy="581025"/>
          </a:xfrm>
          <a:noFill/>
        </p:spPr>
        <p:txBody>
          <a:bodyPr>
            <a:spAutoFit/>
          </a:bodyPr>
          <a:lstStyle/>
          <a:p>
            <a:pPr eaLnBrk="1" hangingPunct="1">
              <a:lnSpc>
                <a:spcPct val="80000"/>
              </a:lnSpc>
            </a:pPr>
            <a:r>
              <a:rPr lang="en-US" sz="2000" smtClean="0"/>
              <a:t>Allows you to add references and Biztalk items/schema, compile and deploy your solution</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p:txBody>
          <a:bodyPr/>
          <a:lstStyle/>
          <a:p>
            <a:pPr>
              <a:defRPr/>
            </a:pPr>
            <a:fld id="{CF15908C-5665-47CD-BDF6-CB46C3F54E77}" type="slidenum">
              <a:rPr lang="en-US" smtClean="0"/>
              <a:pPr>
                <a:defRPr/>
              </a:pPr>
              <a:t>48</a:t>
            </a:fld>
            <a:endParaRPr lang="en-US" smtClean="0"/>
          </a:p>
        </p:txBody>
      </p:sp>
      <p:sp>
        <p:nvSpPr>
          <p:cNvPr id="52227" name="Rectangle 2"/>
          <p:cNvSpPr>
            <a:spLocks noGrp="1" noChangeArrowheads="1"/>
          </p:cNvSpPr>
          <p:nvPr>
            <p:ph type="title"/>
          </p:nvPr>
        </p:nvSpPr>
        <p:spPr>
          <a:xfrm>
            <a:off x="1066800" y="152400"/>
            <a:ext cx="8001000" cy="623888"/>
          </a:xfrm>
        </p:spPr>
        <p:txBody>
          <a:bodyPr/>
          <a:lstStyle/>
          <a:p>
            <a:pPr eaLnBrk="1" hangingPunct="1"/>
            <a:r>
              <a:rPr lang="en-US" dirty="0" smtClean="0"/>
              <a:t>Define the Types to be Used in XML Schema</a:t>
            </a:r>
          </a:p>
        </p:txBody>
      </p:sp>
      <p:pic>
        <p:nvPicPr>
          <p:cNvPr id="522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890588"/>
            <a:ext cx="8166100" cy="564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p:txBody>
          <a:bodyPr/>
          <a:lstStyle/>
          <a:p>
            <a:pPr>
              <a:defRPr/>
            </a:pPr>
            <a:fld id="{446B06AF-A2D8-4318-92ED-D29EF919B3A4}" type="slidenum">
              <a:rPr lang="en-US" smtClean="0"/>
              <a:pPr>
                <a:defRPr/>
              </a:pPr>
              <a:t>49</a:t>
            </a:fld>
            <a:endParaRPr lang="en-US" smtClean="0"/>
          </a:p>
        </p:txBody>
      </p:sp>
      <p:sp>
        <p:nvSpPr>
          <p:cNvPr id="53251" name="Rectangle 2"/>
          <p:cNvSpPr>
            <a:spLocks noGrp="1" noChangeArrowheads="1"/>
          </p:cNvSpPr>
          <p:nvPr>
            <p:ph type="title"/>
          </p:nvPr>
        </p:nvSpPr>
        <p:spPr>
          <a:xfrm>
            <a:off x="249238" y="76200"/>
            <a:ext cx="8894762" cy="581025"/>
          </a:xfrm>
        </p:spPr>
        <p:txBody>
          <a:bodyPr/>
          <a:lstStyle/>
          <a:p>
            <a:pPr algn="r" eaLnBrk="1" hangingPunct="1"/>
            <a:r>
              <a:rPr lang="en-US" sz="2400" smtClean="0"/>
              <a:t>Configuration Management Using BizTalk Explorer in VS.NET</a:t>
            </a:r>
          </a:p>
        </p:txBody>
      </p:sp>
      <p:sp>
        <p:nvSpPr>
          <p:cNvPr id="53252" name="Rectangle 3"/>
          <p:cNvSpPr>
            <a:spLocks noGrp="1" noChangeArrowheads="1"/>
          </p:cNvSpPr>
          <p:nvPr>
            <p:ph type="body" idx="1"/>
          </p:nvPr>
        </p:nvSpPr>
        <p:spPr>
          <a:xfrm>
            <a:off x="152400" y="1371600"/>
            <a:ext cx="4038600" cy="4572000"/>
          </a:xfrm>
        </p:spPr>
        <p:txBody>
          <a:bodyPr/>
          <a:lstStyle/>
          <a:p>
            <a:pPr eaLnBrk="1" hangingPunct="1">
              <a:lnSpc>
                <a:spcPct val="80000"/>
              </a:lnSpc>
            </a:pPr>
            <a:r>
              <a:rPr lang="en-US" sz="2400" smtClean="0"/>
              <a:t>Connects to SQL BizTalkMgmtDb</a:t>
            </a:r>
          </a:p>
          <a:p>
            <a:pPr eaLnBrk="1" hangingPunct="1">
              <a:lnSpc>
                <a:spcPct val="80000"/>
              </a:lnSpc>
            </a:pPr>
            <a:r>
              <a:rPr lang="en-US" sz="2400" smtClean="0"/>
              <a:t>View deployed BizTalk assemblies and undeploy</a:t>
            </a:r>
          </a:p>
          <a:p>
            <a:pPr eaLnBrk="1" hangingPunct="1">
              <a:lnSpc>
                <a:spcPct val="80000"/>
              </a:lnSpc>
            </a:pPr>
            <a:r>
              <a:rPr lang="en-US" sz="2400" smtClean="0"/>
              <a:t>Bind to send/receive ports and hosts</a:t>
            </a:r>
          </a:p>
          <a:p>
            <a:pPr eaLnBrk="1" hangingPunct="1">
              <a:lnSpc>
                <a:spcPct val="80000"/>
              </a:lnSpc>
            </a:pPr>
            <a:r>
              <a:rPr lang="en-US" sz="2400" smtClean="0"/>
              <a:t>Enlist/Unenlist and Start/Stop orchestrations</a:t>
            </a:r>
          </a:p>
          <a:p>
            <a:pPr eaLnBrk="1" hangingPunct="1">
              <a:lnSpc>
                <a:spcPct val="80000"/>
              </a:lnSpc>
            </a:pPr>
            <a:r>
              <a:rPr lang="en-US" sz="2400" smtClean="0"/>
              <a:t>Configure Send and Receive Ports/Groups</a:t>
            </a:r>
          </a:p>
          <a:p>
            <a:pPr eaLnBrk="1" hangingPunct="1">
              <a:lnSpc>
                <a:spcPct val="80000"/>
              </a:lnSpc>
            </a:pPr>
            <a:r>
              <a:rPr lang="en-US" sz="2400" smtClean="0"/>
              <a:t>Configure Roles and Parties</a:t>
            </a:r>
          </a:p>
        </p:txBody>
      </p:sp>
      <p:pic>
        <p:nvPicPr>
          <p:cNvPr id="5325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9288" y="809625"/>
            <a:ext cx="4303712" cy="604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p:txBody>
          <a:bodyPr/>
          <a:lstStyle/>
          <a:p>
            <a:pPr>
              <a:defRPr/>
            </a:pPr>
            <a:fld id="{0A81C8C9-1B70-4219-93AA-61DA076C874F}" type="slidenum">
              <a:rPr lang="en-US" smtClean="0"/>
              <a:pPr>
                <a:defRPr/>
              </a:pPr>
              <a:t>5</a:t>
            </a:fld>
            <a:endParaRPr lang="en-US" smtClean="0"/>
          </a:p>
        </p:txBody>
      </p:sp>
      <p:pic>
        <p:nvPicPr>
          <p:cNvPr id="2150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82875" y="76200"/>
            <a:ext cx="5699125"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 Box 5"/>
          <p:cNvSpPr txBox="1">
            <a:spLocks noChangeArrowheads="1"/>
          </p:cNvSpPr>
          <p:nvPr/>
        </p:nvSpPr>
        <p:spPr bwMode="auto">
          <a:xfrm>
            <a:off x="40511" y="2209800"/>
            <a:ext cx="3312289" cy="409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34950" indent="-234950" eaLnBrk="0" hangingPunct="0">
              <a:defRPr>
                <a:solidFill>
                  <a:schemeClr val="tx1"/>
                </a:solidFill>
                <a:latin typeface="Times New Roman" pitchFamily="18" charset="0"/>
                <a:cs typeface="Arial" charset="0"/>
              </a:defRPr>
            </a:lvl1pPr>
            <a:lvl2pPr marL="692150" indent="-2349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sz="2000" b="1" dirty="0">
                <a:solidFill>
                  <a:srgbClr val="0000FF"/>
                </a:solidFill>
              </a:rPr>
              <a:t>Four Major Components:</a:t>
            </a:r>
          </a:p>
          <a:p>
            <a:pPr marL="457200" indent="-457200" eaLnBrk="1" hangingPunct="1">
              <a:buFont typeface="+mj-lt"/>
              <a:buAutoNum type="arabicPeriod"/>
            </a:pPr>
            <a:r>
              <a:rPr lang="en-US" sz="2000" dirty="0"/>
              <a:t>BPEL </a:t>
            </a:r>
            <a:r>
              <a:rPr lang="en-US" sz="2000" dirty="0" smtClean="0"/>
              <a:t>Designer</a:t>
            </a:r>
          </a:p>
          <a:p>
            <a:pPr lvl="1" eaLnBrk="1" hangingPunct="1">
              <a:buFontTx/>
              <a:buChar char="•"/>
            </a:pPr>
            <a:r>
              <a:rPr lang="en-US" sz="2000" dirty="0" err="1" smtClean="0"/>
              <a:t>JDeveloper</a:t>
            </a:r>
            <a:endParaRPr lang="en-US" sz="2000" dirty="0" smtClean="0"/>
          </a:p>
          <a:p>
            <a:pPr lvl="1" eaLnBrk="1" hangingPunct="1">
              <a:buFontTx/>
              <a:buChar char="•"/>
            </a:pPr>
            <a:r>
              <a:rPr lang="en-US" sz="2000" dirty="0" smtClean="0"/>
              <a:t>Eclipse</a:t>
            </a:r>
            <a:endParaRPr lang="en-US" sz="2000" dirty="0"/>
          </a:p>
          <a:p>
            <a:pPr marL="457200" indent="-457200" eaLnBrk="1" hangingPunct="1">
              <a:buFont typeface="+mj-lt"/>
              <a:buAutoNum type="arabicPeriod"/>
            </a:pPr>
            <a:r>
              <a:rPr lang="en-US" sz="2000" dirty="0"/>
              <a:t>BPEL Console</a:t>
            </a:r>
          </a:p>
          <a:p>
            <a:pPr marL="457200" indent="-457200" eaLnBrk="1" hangingPunct="1">
              <a:buFont typeface="+mj-lt"/>
              <a:buAutoNum type="arabicPeriod"/>
            </a:pPr>
            <a:r>
              <a:rPr lang="en-US" sz="2000" dirty="0"/>
              <a:t>BPEL </a:t>
            </a:r>
            <a:r>
              <a:rPr lang="en-US" sz="2000"/>
              <a:t>Process </a:t>
            </a:r>
            <a:r>
              <a:rPr lang="en-US" sz="2000" smtClean="0"/>
              <a:t>Manager</a:t>
            </a:r>
            <a:endParaRPr lang="en-US" sz="2000" dirty="0"/>
          </a:p>
          <a:p>
            <a:pPr lvl="1" eaLnBrk="1" hangingPunct="1">
              <a:buFontTx/>
              <a:buChar char="•"/>
            </a:pPr>
            <a:r>
              <a:rPr lang="en-US" sz="2000" dirty="0" err="1"/>
              <a:t>QoA</a:t>
            </a:r>
            <a:r>
              <a:rPr lang="en-US" sz="2000" dirty="0"/>
              <a:t> management</a:t>
            </a:r>
          </a:p>
          <a:p>
            <a:pPr lvl="1" eaLnBrk="1" hangingPunct="1">
              <a:buFontTx/>
              <a:buChar char="•"/>
            </a:pPr>
            <a:r>
              <a:rPr lang="en-US" sz="2000" dirty="0"/>
              <a:t>BPEL </a:t>
            </a:r>
            <a:r>
              <a:rPr lang="en-US" sz="2000" dirty="0" smtClean="0"/>
              <a:t>Server for Hosting and Execution</a:t>
            </a:r>
            <a:endParaRPr lang="en-US" sz="2000" dirty="0"/>
          </a:p>
          <a:p>
            <a:pPr marL="457200" indent="-457200" eaLnBrk="1" hangingPunct="1">
              <a:buFont typeface="+mj-lt"/>
              <a:buAutoNum type="arabicPeriod"/>
            </a:pPr>
            <a:r>
              <a:rPr lang="en-US" sz="2000" dirty="0"/>
              <a:t>Database</a:t>
            </a:r>
          </a:p>
          <a:p>
            <a:pPr marL="800100" lvl="1" indent="-342900" eaLnBrk="1" hangingPunct="1">
              <a:buFont typeface="Arial" panose="020B0604020202020204" pitchFamily="34" charset="0"/>
              <a:buChar char="•"/>
            </a:pPr>
            <a:r>
              <a:rPr lang="en-US" sz="2000" dirty="0" smtClean="0"/>
              <a:t>Oracle</a:t>
            </a:r>
          </a:p>
          <a:p>
            <a:pPr marL="800100" lvl="1" indent="-342900" eaLnBrk="1" hangingPunct="1">
              <a:buFont typeface="Arial" panose="020B0604020202020204" pitchFamily="34" charset="0"/>
              <a:buChar char="•"/>
            </a:pPr>
            <a:r>
              <a:rPr lang="en-US" sz="2000" dirty="0" smtClean="0"/>
              <a:t>SQL</a:t>
            </a:r>
          </a:p>
          <a:p>
            <a:pPr marL="800100" lvl="1" indent="-342900" eaLnBrk="1" hangingPunct="1">
              <a:buFont typeface="Arial" panose="020B0604020202020204" pitchFamily="34" charset="0"/>
              <a:buChar char="•"/>
            </a:pPr>
            <a:r>
              <a:rPr lang="en-US" sz="2000" dirty="0" smtClean="0"/>
              <a:t>DB2</a:t>
            </a:r>
            <a:endParaRPr lang="en-US" sz="2000" dirty="0"/>
          </a:p>
        </p:txBody>
      </p:sp>
      <p:sp>
        <p:nvSpPr>
          <p:cNvPr id="558087" name="Oval 7"/>
          <p:cNvSpPr>
            <a:spLocks noChangeArrowheads="1"/>
          </p:cNvSpPr>
          <p:nvPr/>
        </p:nvSpPr>
        <p:spPr bwMode="auto">
          <a:xfrm>
            <a:off x="2514600" y="-92075"/>
            <a:ext cx="1905000" cy="1463675"/>
          </a:xfrm>
          <a:prstGeom prst="ellipse">
            <a:avLst/>
          </a:prstGeom>
          <a:noFill/>
          <a:ln w="571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8088" name="Oval 8"/>
          <p:cNvSpPr>
            <a:spLocks noChangeArrowheads="1"/>
          </p:cNvSpPr>
          <p:nvPr/>
        </p:nvSpPr>
        <p:spPr bwMode="auto">
          <a:xfrm>
            <a:off x="3048000" y="914400"/>
            <a:ext cx="4953000" cy="5943600"/>
          </a:xfrm>
          <a:prstGeom prst="ellipse">
            <a:avLst/>
          </a:prstGeom>
          <a:noFill/>
          <a:ln w="5715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58089" name="Oval 9"/>
          <p:cNvSpPr>
            <a:spLocks noChangeArrowheads="1"/>
          </p:cNvSpPr>
          <p:nvPr/>
        </p:nvSpPr>
        <p:spPr bwMode="auto">
          <a:xfrm>
            <a:off x="7239000" y="4953000"/>
            <a:ext cx="1447800" cy="1390650"/>
          </a:xfrm>
          <a:prstGeom prst="ellipse">
            <a:avLst/>
          </a:prstGeom>
          <a:noFill/>
          <a:ln w="57150">
            <a:solidFill>
              <a:srgbClr val="FF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0" name="Oval 7"/>
          <p:cNvSpPr>
            <a:spLocks noChangeArrowheads="1"/>
          </p:cNvSpPr>
          <p:nvPr/>
        </p:nvSpPr>
        <p:spPr bwMode="auto">
          <a:xfrm>
            <a:off x="6553200" y="-92075"/>
            <a:ext cx="1905000" cy="1463675"/>
          </a:xfrm>
          <a:prstGeom prst="ellipse">
            <a:avLst/>
          </a:prstGeom>
          <a:noFill/>
          <a:ln w="5715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507" name="Rectangle 2"/>
          <p:cNvSpPr>
            <a:spLocks noGrp="1" noChangeArrowheads="1"/>
          </p:cNvSpPr>
          <p:nvPr>
            <p:ph type="title"/>
          </p:nvPr>
        </p:nvSpPr>
        <p:spPr>
          <a:xfrm>
            <a:off x="139700" y="986254"/>
            <a:ext cx="3028950" cy="990600"/>
          </a:xfrm>
        </p:spPr>
        <p:txBody>
          <a:bodyPr/>
          <a:lstStyle/>
          <a:p>
            <a:pPr eaLnBrk="1" hangingPunct="1"/>
            <a:r>
              <a:rPr lang="en-US" sz="2800" dirty="0" smtClean="0"/>
              <a:t>Oracle SOA </a:t>
            </a:r>
            <a:r>
              <a:rPr lang="en-US" sz="2800" dirty="0" smtClean="0"/>
              <a:t>Suite</a:t>
            </a:r>
            <a:endParaRPr lang="en-US" sz="2800" dirty="0" smtClean="0"/>
          </a:p>
        </p:txBody>
      </p:sp>
      <p:sp>
        <p:nvSpPr>
          <p:cNvPr id="2" name="TextBox 1"/>
          <p:cNvSpPr txBox="1"/>
          <p:nvPr/>
        </p:nvSpPr>
        <p:spPr>
          <a:xfrm>
            <a:off x="2133600" y="120134"/>
            <a:ext cx="364202" cy="523220"/>
          </a:xfrm>
          <a:prstGeom prst="rect">
            <a:avLst/>
          </a:prstGeom>
          <a:noFill/>
        </p:spPr>
        <p:txBody>
          <a:bodyPr wrap="none" rtlCol="0">
            <a:spAutoFit/>
          </a:bodyPr>
          <a:lstStyle/>
          <a:p>
            <a:r>
              <a:rPr lang="en-US" sz="2800" dirty="0" smtClean="0"/>
              <a:t>1</a:t>
            </a:r>
            <a:endParaRPr lang="en-US" sz="2800" dirty="0"/>
          </a:p>
        </p:txBody>
      </p:sp>
      <p:sp>
        <p:nvSpPr>
          <p:cNvPr id="11" name="TextBox 10"/>
          <p:cNvSpPr txBox="1"/>
          <p:nvPr/>
        </p:nvSpPr>
        <p:spPr>
          <a:xfrm>
            <a:off x="8233594" y="5152986"/>
            <a:ext cx="364202" cy="523220"/>
          </a:xfrm>
          <a:prstGeom prst="rect">
            <a:avLst/>
          </a:prstGeom>
          <a:noFill/>
        </p:spPr>
        <p:txBody>
          <a:bodyPr wrap="none" rtlCol="0">
            <a:spAutoFit/>
          </a:bodyPr>
          <a:lstStyle/>
          <a:p>
            <a:r>
              <a:rPr lang="en-US" sz="2800" dirty="0" smtClean="0"/>
              <a:t>4</a:t>
            </a:r>
            <a:endParaRPr lang="en-US" sz="2800" dirty="0"/>
          </a:p>
        </p:txBody>
      </p:sp>
      <p:sp>
        <p:nvSpPr>
          <p:cNvPr id="12" name="TextBox 11"/>
          <p:cNvSpPr txBox="1"/>
          <p:nvPr/>
        </p:nvSpPr>
        <p:spPr>
          <a:xfrm>
            <a:off x="3321625" y="3553480"/>
            <a:ext cx="364202" cy="523220"/>
          </a:xfrm>
          <a:prstGeom prst="rect">
            <a:avLst/>
          </a:prstGeom>
          <a:noFill/>
        </p:spPr>
        <p:txBody>
          <a:bodyPr wrap="none" rtlCol="0">
            <a:spAutoFit/>
          </a:bodyPr>
          <a:lstStyle/>
          <a:p>
            <a:r>
              <a:rPr lang="en-US" sz="2800" dirty="0" smtClean="0"/>
              <a:t>3</a:t>
            </a:r>
            <a:endParaRPr lang="en-US" sz="2800" dirty="0"/>
          </a:p>
        </p:txBody>
      </p:sp>
      <p:sp>
        <p:nvSpPr>
          <p:cNvPr id="13" name="TextBox 12"/>
          <p:cNvSpPr txBox="1"/>
          <p:nvPr/>
        </p:nvSpPr>
        <p:spPr>
          <a:xfrm>
            <a:off x="8449390" y="231751"/>
            <a:ext cx="364202" cy="523220"/>
          </a:xfrm>
          <a:prstGeom prst="rect">
            <a:avLst/>
          </a:prstGeom>
          <a:noFill/>
        </p:spPr>
        <p:txBody>
          <a:bodyPr wrap="none" rtlCol="0">
            <a:spAutoFit/>
          </a:bodyPr>
          <a:lstStyle/>
          <a:p>
            <a:r>
              <a:rPr lang="en-US" sz="2800" dirty="0" smtClean="0"/>
              <a:t>2</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558087"/>
                                        </p:tgtEl>
                                        <p:attrNameLst>
                                          <p:attrName>style.visibility</p:attrName>
                                        </p:attrNameLst>
                                      </p:cBhvr>
                                      <p:to>
                                        <p:strVal val="visible"/>
                                      </p:to>
                                    </p:set>
                                    <p:anim calcmode="lin" valueType="num">
                                      <p:cBhvr>
                                        <p:cTn id="7" dur="500" fill="hold"/>
                                        <p:tgtEl>
                                          <p:spTgt spid="558087"/>
                                        </p:tgtEl>
                                        <p:attrNameLst>
                                          <p:attrName>ppt_w</p:attrName>
                                        </p:attrNameLst>
                                      </p:cBhvr>
                                      <p:tavLst>
                                        <p:tav tm="0">
                                          <p:val>
                                            <p:fltVal val="0"/>
                                          </p:val>
                                        </p:tav>
                                        <p:tav tm="100000">
                                          <p:val>
                                            <p:strVal val="#ppt_w"/>
                                          </p:val>
                                        </p:tav>
                                      </p:tavLst>
                                    </p:anim>
                                    <p:anim calcmode="lin" valueType="num">
                                      <p:cBhvr>
                                        <p:cTn id="8" dur="500" fill="hold"/>
                                        <p:tgtEl>
                                          <p:spTgt spid="558087"/>
                                        </p:tgtEl>
                                        <p:attrNameLst>
                                          <p:attrName>ppt_h</p:attrName>
                                        </p:attrNameLst>
                                      </p:cBhvr>
                                      <p:tavLst>
                                        <p:tav tm="0">
                                          <p:val>
                                            <p:fltVal val="0"/>
                                          </p:val>
                                        </p:tav>
                                        <p:tav tm="100000">
                                          <p:val>
                                            <p:strVal val="#ppt_h"/>
                                          </p:val>
                                        </p:tav>
                                      </p:tavLst>
                                    </p:anim>
                                    <p:anim calcmode="lin" valueType="num">
                                      <p:cBhvr>
                                        <p:cTn id="9" dur="500" fill="hold"/>
                                        <p:tgtEl>
                                          <p:spTgt spid="558087"/>
                                        </p:tgtEl>
                                        <p:attrNameLst>
                                          <p:attrName>style.rotation</p:attrName>
                                        </p:attrNameLst>
                                      </p:cBhvr>
                                      <p:tavLst>
                                        <p:tav tm="0">
                                          <p:val>
                                            <p:fltVal val="360"/>
                                          </p:val>
                                        </p:tav>
                                        <p:tav tm="100000">
                                          <p:val>
                                            <p:fltVal val="0"/>
                                          </p:val>
                                        </p:tav>
                                      </p:tavLst>
                                    </p:anim>
                                    <p:animEffect transition="in" filter="fade">
                                      <p:cBhvr>
                                        <p:cTn id="10" dur="500"/>
                                        <p:tgtEl>
                                          <p:spTgt spid="558087"/>
                                        </p:tgtEl>
                                      </p:cBhvr>
                                    </p:animEffect>
                                  </p:childTnLst>
                                </p:cTn>
                              </p:par>
                            </p:childTnLst>
                          </p:cTn>
                        </p:par>
                        <p:par>
                          <p:cTn id="11" fill="hold" nodeType="afterGroup">
                            <p:stCondLst>
                              <p:cond delay="500"/>
                            </p:stCondLst>
                            <p:childTnLst>
                              <p:par>
                                <p:cTn id="12" presetID="8" presetClass="emph" presetSubtype="0" fill="hold" grpId="0" nodeType="afterEffect">
                                  <p:stCondLst>
                                    <p:cond delay="0"/>
                                  </p:stCondLst>
                                  <p:childTnLst>
                                    <p:animRot by="21600000">
                                      <p:cBhvr>
                                        <p:cTn id="13" dur="2000" fill="hold"/>
                                        <p:tgtEl>
                                          <p:spTgt spid="10"/>
                                        </p:tgtEl>
                                        <p:attrNameLst>
                                          <p:attrName>r</p:attrName>
                                        </p:attrNameLst>
                                      </p:cBhvr>
                                    </p:animRot>
                                  </p:childTnLst>
                                </p:cTn>
                              </p:par>
                            </p:childTnLst>
                          </p:cTn>
                        </p:par>
                        <p:par>
                          <p:cTn id="14" fill="hold" nodeType="afterGroup">
                            <p:stCondLst>
                              <p:cond delay="2500"/>
                            </p:stCondLst>
                            <p:childTnLst>
                              <p:par>
                                <p:cTn id="15" presetID="8" presetClass="emph" presetSubtype="0" fill="hold" grpId="1" nodeType="afterEffect">
                                  <p:stCondLst>
                                    <p:cond delay="0"/>
                                  </p:stCondLst>
                                  <p:childTnLst>
                                    <p:animRot by="21600000">
                                      <p:cBhvr>
                                        <p:cTn id="16" dur="2000" fill="hold"/>
                                        <p:tgtEl>
                                          <p:spTgt spid="558087"/>
                                        </p:tgtEl>
                                        <p:attrNameLst>
                                          <p:attrName>r</p:attrName>
                                        </p:attrNameLst>
                                      </p:cBhvr>
                                    </p:animRot>
                                  </p:childTnLst>
                                </p:cTn>
                              </p:par>
                              <p:par>
                                <p:cTn id="17" presetID="49" presetClass="entr" presetSubtype="0" decel="100000" fill="hold" grpId="0" nodeType="withEffect">
                                  <p:stCondLst>
                                    <p:cond delay="0"/>
                                  </p:stCondLst>
                                  <p:childTnLst>
                                    <p:set>
                                      <p:cBhvr>
                                        <p:cTn id="18" dur="1" fill="hold">
                                          <p:stCondLst>
                                            <p:cond delay="0"/>
                                          </p:stCondLst>
                                        </p:cTn>
                                        <p:tgtEl>
                                          <p:spTgt spid="558088"/>
                                        </p:tgtEl>
                                        <p:attrNameLst>
                                          <p:attrName>style.visibility</p:attrName>
                                        </p:attrNameLst>
                                      </p:cBhvr>
                                      <p:to>
                                        <p:strVal val="visible"/>
                                      </p:to>
                                    </p:set>
                                    <p:anim calcmode="lin" valueType="num">
                                      <p:cBhvr>
                                        <p:cTn id="19" dur="500" fill="hold"/>
                                        <p:tgtEl>
                                          <p:spTgt spid="558088"/>
                                        </p:tgtEl>
                                        <p:attrNameLst>
                                          <p:attrName>ppt_w</p:attrName>
                                        </p:attrNameLst>
                                      </p:cBhvr>
                                      <p:tavLst>
                                        <p:tav tm="0">
                                          <p:val>
                                            <p:fltVal val="0"/>
                                          </p:val>
                                        </p:tav>
                                        <p:tav tm="100000">
                                          <p:val>
                                            <p:strVal val="#ppt_w"/>
                                          </p:val>
                                        </p:tav>
                                      </p:tavLst>
                                    </p:anim>
                                    <p:anim calcmode="lin" valueType="num">
                                      <p:cBhvr>
                                        <p:cTn id="20" dur="500" fill="hold"/>
                                        <p:tgtEl>
                                          <p:spTgt spid="558088"/>
                                        </p:tgtEl>
                                        <p:attrNameLst>
                                          <p:attrName>ppt_h</p:attrName>
                                        </p:attrNameLst>
                                      </p:cBhvr>
                                      <p:tavLst>
                                        <p:tav tm="0">
                                          <p:val>
                                            <p:fltVal val="0"/>
                                          </p:val>
                                        </p:tav>
                                        <p:tav tm="100000">
                                          <p:val>
                                            <p:strVal val="#ppt_h"/>
                                          </p:val>
                                        </p:tav>
                                      </p:tavLst>
                                    </p:anim>
                                    <p:anim calcmode="lin" valueType="num">
                                      <p:cBhvr>
                                        <p:cTn id="21" dur="500" fill="hold"/>
                                        <p:tgtEl>
                                          <p:spTgt spid="558088"/>
                                        </p:tgtEl>
                                        <p:attrNameLst>
                                          <p:attrName>style.rotation</p:attrName>
                                        </p:attrNameLst>
                                      </p:cBhvr>
                                      <p:tavLst>
                                        <p:tav tm="0">
                                          <p:val>
                                            <p:fltVal val="360"/>
                                          </p:val>
                                        </p:tav>
                                        <p:tav tm="100000">
                                          <p:val>
                                            <p:fltVal val="0"/>
                                          </p:val>
                                        </p:tav>
                                      </p:tavLst>
                                    </p:anim>
                                    <p:animEffect transition="in" filter="fade">
                                      <p:cBhvr>
                                        <p:cTn id="22" dur="500"/>
                                        <p:tgtEl>
                                          <p:spTgt spid="558088"/>
                                        </p:tgtEl>
                                      </p:cBhvr>
                                    </p:animEffect>
                                  </p:childTnLst>
                                </p:cTn>
                              </p:par>
                            </p:childTnLst>
                          </p:cTn>
                        </p:par>
                        <p:par>
                          <p:cTn id="23" fill="hold" nodeType="afterGroup">
                            <p:stCondLst>
                              <p:cond delay="4500"/>
                            </p:stCondLst>
                            <p:childTnLst>
                              <p:par>
                                <p:cTn id="24" presetID="8" presetClass="emph" presetSubtype="0" fill="hold" grpId="1" nodeType="afterEffect">
                                  <p:stCondLst>
                                    <p:cond delay="0"/>
                                  </p:stCondLst>
                                  <p:childTnLst>
                                    <p:animRot by="21600000">
                                      <p:cBhvr>
                                        <p:cTn id="25" dur="2000" fill="hold"/>
                                        <p:tgtEl>
                                          <p:spTgt spid="558088"/>
                                        </p:tgtEl>
                                        <p:attrNameLst>
                                          <p:attrName>r</p:attrName>
                                        </p:attrNameLst>
                                      </p:cBhvr>
                                    </p:animRot>
                                  </p:childTnLst>
                                </p:cTn>
                              </p:par>
                              <p:par>
                                <p:cTn id="26" presetID="49" presetClass="entr" presetSubtype="0" decel="100000" fill="hold" grpId="0" nodeType="withEffect">
                                  <p:stCondLst>
                                    <p:cond delay="0"/>
                                  </p:stCondLst>
                                  <p:childTnLst>
                                    <p:set>
                                      <p:cBhvr>
                                        <p:cTn id="27" dur="1" fill="hold">
                                          <p:stCondLst>
                                            <p:cond delay="0"/>
                                          </p:stCondLst>
                                        </p:cTn>
                                        <p:tgtEl>
                                          <p:spTgt spid="558089"/>
                                        </p:tgtEl>
                                        <p:attrNameLst>
                                          <p:attrName>style.visibility</p:attrName>
                                        </p:attrNameLst>
                                      </p:cBhvr>
                                      <p:to>
                                        <p:strVal val="visible"/>
                                      </p:to>
                                    </p:set>
                                    <p:anim calcmode="lin" valueType="num">
                                      <p:cBhvr>
                                        <p:cTn id="28" dur="500" fill="hold"/>
                                        <p:tgtEl>
                                          <p:spTgt spid="558089"/>
                                        </p:tgtEl>
                                        <p:attrNameLst>
                                          <p:attrName>ppt_w</p:attrName>
                                        </p:attrNameLst>
                                      </p:cBhvr>
                                      <p:tavLst>
                                        <p:tav tm="0">
                                          <p:val>
                                            <p:fltVal val="0"/>
                                          </p:val>
                                        </p:tav>
                                        <p:tav tm="100000">
                                          <p:val>
                                            <p:strVal val="#ppt_w"/>
                                          </p:val>
                                        </p:tav>
                                      </p:tavLst>
                                    </p:anim>
                                    <p:anim calcmode="lin" valueType="num">
                                      <p:cBhvr>
                                        <p:cTn id="29" dur="500" fill="hold"/>
                                        <p:tgtEl>
                                          <p:spTgt spid="558089"/>
                                        </p:tgtEl>
                                        <p:attrNameLst>
                                          <p:attrName>ppt_h</p:attrName>
                                        </p:attrNameLst>
                                      </p:cBhvr>
                                      <p:tavLst>
                                        <p:tav tm="0">
                                          <p:val>
                                            <p:fltVal val="0"/>
                                          </p:val>
                                        </p:tav>
                                        <p:tav tm="100000">
                                          <p:val>
                                            <p:strVal val="#ppt_h"/>
                                          </p:val>
                                        </p:tav>
                                      </p:tavLst>
                                    </p:anim>
                                    <p:anim calcmode="lin" valueType="num">
                                      <p:cBhvr>
                                        <p:cTn id="30" dur="500" fill="hold"/>
                                        <p:tgtEl>
                                          <p:spTgt spid="558089"/>
                                        </p:tgtEl>
                                        <p:attrNameLst>
                                          <p:attrName>style.rotation</p:attrName>
                                        </p:attrNameLst>
                                      </p:cBhvr>
                                      <p:tavLst>
                                        <p:tav tm="0">
                                          <p:val>
                                            <p:fltVal val="360"/>
                                          </p:val>
                                        </p:tav>
                                        <p:tav tm="100000">
                                          <p:val>
                                            <p:fltVal val="0"/>
                                          </p:val>
                                        </p:tav>
                                      </p:tavLst>
                                    </p:anim>
                                    <p:animEffect transition="in" filter="fade">
                                      <p:cBhvr>
                                        <p:cTn id="31" dur="500"/>
                                        <p:tgtEl>
                                          <p:spTgt spid="558089"/>
                                        </p:tgtEl>
                                      </p:cBhvr>
                                    </p:animEffect>
                                  </p:childTnLst>
                                </p:cTn>
                              </p:par>
                            </p:childTnLst>
                          </p:cTn>
                        </p:par>
                        <p:par>
                          <p:cTn id="32" fill="hold" nodeType="afterGroup">
                            <p:stCondLst>
                              <p:cond delay="6500"/>
                            </p:stCondLst>
                            <p:childTnLst>
                              <p:par>
                                <p:cTn id="33" presetID="8" presetClass="emph" presetSubtype="0" fill="hold" grpId="1" nodeType="afterEffect">
                                  <p:stCondLst>
                                    <p:cond delay="0"/>
                                  </p:stCondLst>
                                  <p:childTnLst>
                                    <p:animRot by="21600000">
                                      <p:cBhvr>
                                        <p:cTn id="34" dur="2000" fill="hold"/>
                                        <p:tgtEl>
                                          <p:spTgt spid="55808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7" grpId="0" animBg="1"/>
      <p:bldP spid="558087" grpId="1" animBg="1"/>
      <p:bldP spid="558088" grpId="0" animBg="1"/>
      <p:bldP spid="558088" grpId="1" animBg="1"/>
      <p:bldP spid="558089" grpId="0" animBg="1"/>
      <p:bldP spid="558089" grpId="1" animBg="1"/>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p:txBody>
          <a:bodyPr/>
          <a:lstStyle/>
          <a:p>
            <a:pPr>
              <a:defRPr/>
            </a:pPr>
            <a:fld id="{7D9FC867-CC26-41B3-AF93-55AA177373E4}" type="slidenum">
              <a:rPr lang="en-US" smtClean="0"/>
              <a:pPr>
                <a:defRPr/>
              </a:pPr>
              <a:t>50</a:t>
            </a:fld>
            <a:endParaRPr lang="en-US" smtClean="0"/>
          </a:p>
        </p:txBody>
      </p:sp>
      <p:sp>
        <p:nvSpPr>
          <p:cNvPr id="54275" name="Rectangle 2"/>
          <p:cNvSpPr>
            <a:spLocks noGrp="1" noChangeArrowheads="1"/>
          </p:cNvSpPr>
          <p:nvPr>
            <p:ph type="title"/>
          </p:nvPr>
        </p:nvSpPr>
        <p:spPr>
          <a:xfrm>
            <a:off x="1295400" y="152400"/>
            <a:ext cx="7848600" cy="584775"/>
          </a:xfrm>
          <a:noFill/>
        </p:spPr>
        <p:txBody>
          <a:bodyPr wrap="square" anchor="t">
            <a:spAutoFit/>
          </a:bodyPr>
          <a:lstStyle/>
          <a:p>
            <a:pPr eaLnBrk="1" hangingPunct="1"/>
            <a:r>
              <a:rPr lang="en-US" dirty="0" smtClean="0"/>
              <a:t>Activity Tracking: Single Step Execution</a:t>
            </a:r>
          </a:p>
        </p:txBody>
      </p:sp>
      <p:pic>
        <p:nvPicPr>
          <p:cNvPr id="54276" name="Picture 3" descr="fig16"/>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2438400" y="1738313"/>
            <a:ext cx="6705600" cy="5043487"/>
          </a:xfrm>
          <a:noFill/>
        </p:spPr>
      </p:pic>
      <p:sp>
        <p:nvSpPr>
          <p:cNvPr id="54277" name="Rectangle 4"/>
          <p:cNvSpPr>
            <a:spLocks noChangeArrowheads="1"/>
          </p:cNvSpPr>
          <p:nvPr/>
        </p:nvSpPr>
        <p:spPr bwMode="auto">
          <a:xfrm>
            <a:off x="76200" y="1068388"/>
            <a:ext cx="720407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565150" indent="-565150">
              <a:spcBef>
                <a:spcPct val="20000"/>
              </a:spcBef>
              <a:buClr>
                <a:schemeClr val="folHlink"/>
              </a:buClr>
              <a:buSzPct val="60000"/>
              <a:buFont typeface="Wingdings" pitchFamily="2" charset="2"/>
              <a:buChar char="n"/>
            </a:pPr>
            <a:r>
              <a:rPr lang="en-US" sz="2400"/>
              <a:t>View a real time process End-to-End </a:t>
            </a:r>
          </a:p>
          <a:p>
            <a:pPr marL="565150" indent="-565150">
              <a:spcBef>
                <a:spcPct val="20000"/>
              </a:spcBef>
              <a:buClr>
                <a:schemeClr val="folHlink"/>
              </a:buClr>
              <a:buSzPct val="60000"/>
              <a:buFont typeface="Wingdings" pitchFamily="2" charset="2"/>
              <a:buChar char="n"/>
            </a:pPr>
            <a:r>
              <a:rPr lang="en-US" sz="2400"/>
              <a:t>Track</a:t>
            </a:r>
          </a:p>
          <a:p>
            <a:pPr marL="969963" lvl="1" indent="-403225">
              <a:spcBef>
                <a:spcPct val="20000"/>
              </a:spcBef>
              <a:buClr>
                <a:schemeClr val="hlink"/>
              </a:buClr>
              <a:buSzPct val="55000"/>
              <a:buFont typeface="Wingdings" pitchFamily="2" charset="2"/>
              <a:buChar char="n"/>
            </a:pPr>
            <a:r>
              <a:rPr lang="en-US" sz="2400"/>
              <a:t>Messages</a:t>
            </a:r>
          </a:p>
          <a:p>
            <a:pPr marL="969963" lvl="1" indent="-403225">
              <a:spcBef>
                <a:spcPct val="20000"/>
              </a:spcBef>
              <a:buClr>
                <a:schemeClr val="hlink"/>
              </a:buClr>
              <a:buSzPct val="55000"/>
              <a:buFont typeface="Wingdings" pitchFamily="2" charset="2"/>
              <a:buChar char="n"/>
            </a:pPr>
            <a:r>
              <a:rPr lang="en-US" sz="2400"/>
              <a:t>Processes</a:t>
            </a:r>
          </a:p>
          <a:p>
            <a:pPr marL="565150" indent="-565150">
              <a:spcBef>
                <a:spcPct val="20000"/>
              </a:spcBef>
              <a:buClr>
                <a:schemeClr val="folHlink"/>
              </a:buClr>
              <a:buSzPct val="60000"/>
              <a:buFont typeface="Wingdings" pitchFamily="2" charset="2"/>
              <a:buChar char="n"/>
            </a:pPr>
            <a:r>
              <a:rPr lang="en-US" sz="2400"/>
              <a:t>Debug</a:t>
            </a:r>
          </a:p>
          <a:p>
            <a:pPr marL="969963" lvl="1" indent="-403225">
              <a:spcBef>
                <a:spcPct val="20000"/>
              </a:spcBef>
              <a:buClr>
                <a:schemeClr val="hlink"/>
              </a:buClr>
              <a:buSzPct val="55000"/>
              <a:buFont typeface="Wingdings" pitchFamily="2" charset="2"/>
              <a:buChar char="n"/>
            </a:pPr>
            <a:r>
              <a:rPr lang="en-US" sz="2400"/>
              <a:t>Suspend</a:t>
            </a:r>
          </a:p>
          <a:p>
            <a:pPr marL="969963" lvl="1" indent="-403225">
              <a:spcBef>
                <a:spcPct val="20000"/>
              </a:spcBef>
              <a:buClr>
                <a:schemeClr val="hlink"/>
              </a:buClr>
              <a:buSzPct val="55000"/>
              <a:buFont typeface="Wingdings" pitchFamily="2" charset="2"/>
              <a:buChar char="n"/>
            </a:pPr>
            <a:r>
              <a:rPr lang="en-US" sz="2400"/>
              <a:t>Resume</a:t>
            </a:r>
          </a:p>
          <a:p>
            <a:pPr marL="565150" indent="-565150">
              <a:spcBef>
                <a:spcPct val="20000"/>
              </a:spcBef>
              <a:buClr>
                <a:schemeClr val="folHlink"/>
              </a:buClr>
              <a:buSzPct val="60000"/>
              <a:buFont typeface="Wingdings" pitchFamily="2" charset="2"/>
              <a:buChar char="n"/>
            </a:pPr>
            <a:r>
              <a:rPr lang="en-US" sz="2400"/>
              <a:t>Manage </a:t>
            </a:r>
          </a:p>
          <a:p>
            <a:pPr marL="565150" indent="-565150">
              <a:spcBef>
                <a:spcPct val="20000"/>
              </a:spcBef>
              <a:buClr>
                <a:schemeClr val="folHlink"/>
              </a:buClr>
              <a:buSzPct val="60000"/>
              <a:buFont typeface="Wingdings" pitchFamily="2" charset="2"/>
              <a:buNone/>
            </a:pPr>
            <a:r>
              <a:rPr lang="en-US" sz="2400"/>
              <a:t>	Suspended </a:t>
            </a:r>
          </a:p>
          <a:p>
            <a:pPr marL="565150" indent="-565150">
              <a:spcBef>
                <a:spcPct val="20000"/>
              </a:spcBef>
              <a:buClr>
                <a:schemeClr val="folHlink"/>
              </a:buClr>
              <a:buSzPct val="60000"/>
              <a:buFont typeface="Wingdings" pitchFamily="2" charset="2"/>
              <a:buNone/>
            </a:pPr>
            <a:r>
              <a:rPr lang="en-US" sz="2400"/>
              <a:t>	Messages</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B7BF7DF9-B57C-49FD-B790-D62CB42B976E}" type="slidenum">
              <a:rPr lang="en-US" smtClean="0"/>
              <a:pPr>
                <a:defRPr/>
              </a:pPr>
              <a:t>51</a:t>
            </a:fld>
            <a:endParaRPr lang="en-US"/>
          </a:p>
        </p:txBody>
      </p:sp>
      <p:pic>
        <p:nvPicPr>
          <p:cNvPr id="51202" name="Picture 2" descr="https://i-msdn.sec.s-msft.com/dynimg/IC113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39485"/>
            <a:ext cx="4343400" cy="66172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52400" y="2270502"/>
            <a:ext cx="3733800" cy="646331"/>
          </a:xfrm>
          <a:prstGeom prst="rect">
            <a:avLst/>
          </a:prstGeom>
        </p:spPr>
        <p:txBody>
          <a:bodyPr wrap="square">
            <a:spAutoFit/>
          </a:bodyPr>
          <a:lstStyle/>
          <a:p>
            <a:r>
              <a:rPr lang="en-US" dirty="0"/>
              <a:t>https://msdn.microsoft.com/en-us/library/aa561630.aspx</a:t>
            </a:r>
          </a:p>
        </p:txBody>
      </p:sp>
      <p:sp>
        <p:nvSpPr>
          <p:cNvPr id="2" name="Title 1"/>
          <p:cNvSpPr>
            <a:spLocks noGrp="1"/>
          </p:cNvSpPr>
          <p:nvPr>
            <p:ph type="title"/>
          </p:nvPr>
        </p:nvSpPr>
        <p:spPr>
          <a:xfrm>
            <a:off x="100739" y="1066800"/>
            <a:ext cx="5004661" cy="1143000"/>
          </a:xfrm>
        </p:spPr>
        <p:txBody>
          <a:bodyPr/>
          <a:lstStyle/>
          <a:p>
            <a:r>
              <a:rPr lang="en-US" dirty="0" smtClean="0"/>
              <a:t>BizTalk Business Process Example</a:t>
            </a:r>
            <a:endParaRPr lang="en-US" dirty="0"/>
          </a:p>
        </p:txBody>
      </p:sp>
    </p:spTree>
    <p:extLst>
      <p:ext uri="{BB962C8B-B14F-4D97-AF65-F5344CB8AC3E}">
        <p14:creationId xmlns:p14="http://schemas.microsoft.com/office/powerpoint/2010/main" val="36728006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p:txBody>
          <a:bodyPr/>
          <a:lstStyle/>
          <a:p>
            <a:pPr>
              <a:defRPr/>
            </a:pPr>
            <a:fld id="{01E0180B-75E7-4A15-8DC5-8BF6D82BAAE1}" type="slidenum">
              <a:rPr lang="en-US" smtClean="0"/>
              <a:pPr>
                <a:defRPr/>
              </a:pPr>
              <a:t>52</a:t>
            </a:fld>
            <a:endParaRPr lang="en-US" smtClean="0"/>
          </a:p>
        </p:txBody>
      </p:sp>
      <p:sp>
        <p:nvSpPr>
          <p:cNvPr id="55299" name="Rectangle 2"/>
          <p:cNvSpPr>
            <a:spLocks noGrp="1" noChangeArrowheads="1"/>
          </p:cNvSpPr>
          <p:nvPr>
            <p:ph type="title"/>
          </p:nvPr>
        </p:nvSpPr>
        <p:spPr>
          <a:xfrm>
            <a:off x="381000" y="176213"/>
            <a:ext cx="8393113" cy="585787"/>
          </a:xfrm>
        </p:spPr>
        <p:txBody>
          <a:bodyPr/>
          <a:lstStyle/>
          <a:p>
            <a:pPr algn="ctr" eaLnBrk="1" hangingPunct="1"/>
            <a:r>
              <a:rPr lang="en-US" smtClean="0"/>
              <a:t>Business Rules/Policies Engine</a:t>
            </a:r>
          </a:p>
        </p:txBody>
      </p:sp>
      <p:sp>
        <p:nvSpPr>
          <p:cNvPr id="55300" name="Rectangle 3"/>
          <p:cNvSpPr>
            <a:spLocks noGrp="1" noChangeArrowheads="1"/>
          </p:cNvSpPr>
          <p:nvPr>
            <p:ph type="body" idx="1"/>
          </p:nvPr>
        </p:nvSpPr>
        <p:spPr>
          <a:xfrm>
            <a:off x="457200" y="1143000"/>
            <a:ext cx="8305800" cy="5486400"/>
          </a:xfrm>
        </p:spPr>
        <p:txBody>
          <a:bodyPr/>
          <a:lstStyle/>
          <a:p>
            <a:pPr eaLnBrk="1" hangingPunct="1">
              <a:lnSpc>
                <a:spcPct val="110000"/>
              </a:lnSpc>
            </a:pPr>
            <a:r>
              <a:rPr lang="en-US" sz="2400" dirty="0" smtClean="0"/>
              <a:t>Business Rules: describe, constrain, and control </a:t>
            </a:r>
            <a:br>
              <a:rPr lang="en-US" sz="2400" dirty="0" smtClean="0"/>
            </a:br>
            <a:r>
              <a:rPr lang="en-US" sz="2400" dirty="0" smtClean="0"/>
              <a:t>the structures, operations, policies, and strategies of a business</a:t>
            </a:r>
          </a:p>
          <a:p>
            <a:pPr lvl="1" eaLnBrk="1" hangingPunct="1">
              <a:lnSpc>
                <a:spcPct val="110000"/>
              </a:lnSpc>
            </a:pPr>
            <a:r>
              <a:rPr lang="en-US" sz="2400" dirty="0" smtClean="0"/>
              <a:t>Decision making within a business process</a:t>
            </a:r>
          </a:p>
          <a:p>
            <a:pPr eaLnBrk="1" hangingPunct="1">
              <a:lnSpc>
                <a:spcPct val="110000"/>
              </a:lnSpc>
            </a:pPr>
            <a:r>
              <a:rPr lang="en-US" sz="2400" dirty="0" smtClean="0"/>
              <a:t>Graphical tool to create rule sets or policies</a:t>
            </a:r>
          </a:p>
          <a:p>
            <a:pPr eaLnBrk="1" hangingPunct="1">
              <a:lnSpc>
                <a:spcPct val="110000"/>
              </a:lnSpc>
            </a:pPr>
            <a:r>
              <a:rPr lang="en-US" sz="2400" dirty="0" smtClean="0"/>
              <a:t>Rules allow the user to:</a:t>
            </a:r>
          </a:p>
          <a:p>
            <a:pPr lvl="1" eaLnBrk="1" hangingPunct="1">
              <a:lnSpc>
                <a:spcPct val="110000"/>
              </a:lnSpc>
            </a:pPr>
            <a:r>
              <a:rPr lang="en-US" sz="2400" dirty="0" smtClean="0"/>
              <a:t>Capture and represent business policies separate from application data and code</a:t>
            </a:r>
          </a:p>
          <a:p>
            <a:pPr lvl="1" eaLnBrk="1" hangingPunct="1">
              <a:lnSpc>
                <a:spcPct val="110000"/>
              </a:lnSpc>
            </a:pPr>
            <a:r>
              <a:rPr lang="en-US" sz="2400" dirty="0" smtClean="0"/>
              <a:t>Make policy changes frequently and quickly</a:t>
            </a:r>
          </a:p>
          <a:p>
            <a:pPr lvl="1" eaLnBrk="1" hangingPunct="1">
              <a:lnSpc>
                <a:spcPct val="110000"/>
              </a:lnSpc>
            </a:pPr>
            <a:r>
              <a:rPr lang="en-US" sz="2400" dirty="0" smtClean="0"/>
              <a:t>Eliminate the need to recompile, redeploy orchestrations to pick up changes</a:t>
            </a:r>
          </a:p>
          <a:p>
            <a:pPr eaLnBrk="1" hangingPunct="1">
              <a:lnSpc>
                <a:spcPct val="110000"/>
              </a:lnSpc>
            </a:pPr>
            <a:r>
              <a:rPr lang="en-US" sz="2400" dirty="0" smtClean="0">
                <a:solidFill>
                  <a:srgbClr val="0000FF"/>
                </a:solidFill>
              </a:rPr>
              <a:t>Rule engine </a:t>
            </a:r>
            <a:r>
              <a:rPr lang="en-US" sz="2400" dirty="0" smtClean="0"/>
              <a:t>built to efficiently process a large number of rules, </a:t>
            </a:r>
            <a:r>
              <a:rPr lang="en-US" sz="2400" dirty="0" smtClean="0">
                <a:solidFill>
                  <a:srgbClr val="0000FF"/>
                </a:solidFill>
              </a:rPr>
              <a:t>in</a:t>
            </a:r>
            <a:r>
              <a:rPr lang="en-US" sz="2400" dirty="0" smtClean="0"/>
              <a:t> </a:t>
            </a:r>
            <a:r>
              <a:rPr lang="en-US" sz="2400" dirty="0" smtClean="0">
                <a:solidFill>
                  <a:srgbClr val="0000FF"/>
                </a:solidFill>
              </a:rPr>
              <a:t>parallel</a:t>
            </a:r>
            <a:r>
              <a:rPr lang="en-US" sz="2400" dirty="0" smtClean="0"/>
              <a:t> with the process execution engine!</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4"/>
          <p:cNvSpPr>
            <a:spLocks noGrp="1"/>
          </p:cNvSpPr>
          <p:nvPr>
            <p:ph type="sldNum" sz="quarter" idx="12"/>
          </p:nvPr>
        </p:nvSpPr>
        <p:spPr/>
        <p:txBody>
          <a:bodyPr/>
          <a:lstStyle/>
          <a:p>
            <a:pPr>
              <a:defRPr/>
            </a:pPr>
            <a:fld id="{B958CFEF-D725-46A6-835E-8F7E44B1B3B8}" type="slidenum">
              <a:rPr lang="en-US" smtClean="0"/>
              <a:pPr>
                <a:defRPr/>
              </a:pPr>
              <a:t>53</a:t>
            </a:fld>
            <a:endParaRPr lang="en-US" smtClean="0"/>
          </a:p>
        </p:txBody>
      </p:sp>
      <p:sp>
        <p:nvSpPr>
          <p:cNvPr id="56323" name="Rectangle 2"/>
          <p:cNvSpPr>
            <a:spLocks noChangeArrowheads="1"/>
          </p:cNvSpPr>
          <p:nvPr/>
        </p:nvSpPr>
        <p:spPr bwMode="auto">
          <a:xfrm>
            <a:off x="2971800" y="2724150"/>
            <a:ext cx="2895600" cy="1828800"/>
          </a:xfrm>
          <a:prstGeom prst="rect">
            <a:avLst/>
          </a:prstGeom>
          <a:solidFill>
            <a:schemeClr val="accent2"/>
          </a:solidFill>
          <a:ln w="9525">
            <a:solidFill>
              <a:schemeClr val="accent2"/>
            </a:solidFill>
            <a:miter lim="800000"/>
            <a:headEnd/>
            <a:tailEnd/>
          </a:ln>
        </p:spPr>
        <p:txBody>
          <a:bodyPr wrap="none"/>
          <a:lstStyle/>
          <a:p>
            <a:pPr algn="ctr"/>
            <a:r>
              <a:rPr lang="en-US" sz="1200" b="1" dirty="0">
                <a:solidFill>
                  <a:schemeClr val="bg2"/>
                </a:solidFill>
                <a:latin typeface="Arial" charset="0"/>
              </a:rPr>
              <a:t>Business Process Automation Engine</a:t>
            </a:r>
          </a:p>
        </p:txBody>
      </p:sp>
      <p:sp>
        <p:nvSpPr>
          <p:cNvPr id="623619" name="Rectangle 3"/>
          <p:cNvSpPr>
            <a:spLocks noChangeArrowheads="1"/>
          </p:cNvSpPr>
          <p:nvPr/>
        </p:nvSpPr>
        <p:spPr bwMode="auto">
          <a:xfrm>
            <a:off x="3149600" y="3028950"/>
            <a:ext cx="1270000" cy="990600"/>
          </a:xfrm>
          <a:prstGeom prst="rect">
            <a:avLst/>
          </a:prstGeom>
          <a:solidFill>
            <a:schemeClr val="folHlink"/>
          </a:solidFill>
          <a:ln w="9525">
            <a:solidFill>
              <a:schemeClr val="tx1"/>
            </a:solidFill>
            <a:miter lim="800000"/>
            <a:headEnd/>
            <a:tailEnd/>
          </a:ln>
          <a:effectLst/>
        </p:spPr>
        <p:txBody>
          <a:bodyPr wrap="none" anchor="ctr"/>
          <a:lstStyle/>
          <a:p>
            <a:pPr algn="ctr">
              <a:defRPr/>
            </a:pPr>
            <a:r>
              <a:rPr lang="en-US" sz="1400" b="1">
                <a:solidFill>
                  <a:schemeClr val="bg1"/>
                </a:solidFill>
                <a:effectLst>
                  <a:outerShdw blurRad="38100" dist="38100" dir="2700000" algn="tl">
                    <a:srgbClr val="000000"/>
                  </a:outerShdw>
                </a:effectLst>
                <a:latin typeface="Arial" charset="0"/>
              </a:rPr>
              <a:t>Orchestration</a:t>
            </a:r>
          </a:p>
        </p:txBody>
      </p:sp>
      <p:sp>
        <p:nvSpPr>
          <p:cNvPr id="56325" name="Rectangle 4"/>
          <p:cNvSpPr>
            <a:spLocks noChangeArrowheads="1"/>
          </p:cNvSpPr>
          <p:nvPr/>
        </p:nvSpPr>
        <p:spPr bwMode="auto">
          <a:xfrm>
            <a:off x="4572000" y="3028950"/>
            <a:ext cx="1092200" cy="990600"/>
          </a:xfrm>
          <a:prstGeom prst="rect">
            <a:avLst/>
          </a:prstGeom>
          <a:solidFill>
            <a:schemeClr val="accent1"/>
          </a:solidFill>
          <a:ln w="9525">
            <a:solidFill>
              <a:schemeClr val="tx1"/>
            </a:solidFill>
            <a:miter lim="800000"/>
            <a:headEnd/>
            <a:tailEnd/>
          </a:ln>
        </p:spPr>
        <p:txBody>
          <a:bodyPr wrap="none" anchor="ctr"/>
          <a:lstStyle/>
          <a:p>
            <a:pPr algn="ctr"/>
            <a:r>
              <a:rPr lang="en-US" sz="1400" b="1" dirty="0" smtClean="0">
                <a:solidFill>
                  <a:schemeClr val="bg2"/>
                </a:solidFill>
                <a:latin typeface="Arial" charset="0"/>
              </a:rPr>
              <a:t>Rulebase</a:t>
            </a:r>
            <a:endParaRPr lang="en-US" sz="1400" b="1" dirty="0">
              <a:solidFill>
                <a:schemeClr val="bg2"/>
              </a:solidFill>
              <a:latin typeface="Arial" charset="0"/>
            </a:endParaRPr>
          </a:p>
        </p:txBody>
      </p:sp>
      <p:sp>
        <p:nvSpPr>
          <p:cNvPr id="623621" name="Rectangle 5"/>
          <p:cNvSpPr>
            <a:spLocks noChangeArrowheads="1"/>
          </p:cNvSpPr>
          <p:nvPr/>
        </p:nvSpPr>
        <p:spPr bwMode="auto">
          <a:xfrm>
            <a:off x="3733800" y="4171950"/>
            <a:ext cx="1295400" cy="304800"/>
          </a:xfrm>
          <a:prstGeom prst="rect">
            <a:avLst/>
          </a:prstGeom>
          <a:solidFill>
            <a:schemeClr val="folHlink"/>
          </a:solidFill>
          <a:ln w="9525">
            <a:solidFill>
              <a:schemeClr val="tx1"/>
            </a:solidFill>
            <a:miter lim="800000"/>
            <a:headEnd/>
            <a:tailEnd/>
          </a:ln>
          <a:effectLst/>
        </p:spPr>
        <p:txBody>
          <a:bodyPr wrap="none" anchor="ctr"/>
          <a:lstStyle/>
          <a:p>
            <a:pPr algn="ctr">
              <a:defRPr/>
            </a:pPr>
            <a:r>
              <a:rPr lang="en-US" sz="1200" b="1">
                <a:solidFill>
                  <a:schemeClr val="bg1"/>
                </a:solidFill>
                <a:effectLst>
                  <a:outerShdw blurRad="38100" dist="38100" dir="2700000" algn="tl">
                    <a:srgbClr val="000000"/>
                  </a:outerShdw>
                </a:effectLst>
                <a:latin typeface="Arial" charset="0"/>
              </a:rPr>
              <a:t>Tracking</a:t>
            </a:r>
          </a:p>
        </p:txBody>
      </p:sp>
      <p:grpSp>
        <p:nvGrpSpPr>
          <p:cNvPr id="56327" name="Group 6"/>
          <p:cNvGrpSpPr>
            <a:grpSpLocks/>
          </p:cNvGrpSpPr>
          <p:nvPr/>
        </p:nvGrpSpPr>
        <p:grpSpPr bwMode="auto">
          <a:xfrm>
            <a:off x="1047750" y="1295400"/>
            <a:ext cx="939800" cy="1282700"/>
            <a:chOff x="128" y="1400"/>
            <a:chExt cx="1000" cy="1216"/>
          </a:xfrm>
        </p:grpSpPr>
        <p:sp>
          <p:nvSpPr>
            <p:cNvPr id="56355" name="Oval 7"/>
            <p:cNvSpPr>
              <a:spLocks noChangeArrowheads="1"/>
            </p:cNvSpPr>
            <p:nvPr/>
          </p:nvSpPr>
          <p:spPr bwMode="auto">
            <a:xfrm>
              <a:off x="528" y="1400"/>
              <a:ext cx="192" cy="144"/>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6356" name="Rectangle 8"/>
            <p:cNvSpPr>
              <a:spLocks noChangeArrowheads="1"/>
            </p:cNvSpPr>
            <p:nvPr/>
          </p:nvSpPr>
          <p:spPr bwMode="auto">
            <a:xfrm>
              <a:off x="432" y="1680"/>
              <a:ext cx="384" cy="144"/>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56357" name="AutoShape 9"/>
            <p:cNvSpPr>
              <a:spLocks noChangeArrowheads="1"/>
            </p:cNvSpPr>
            <p:nvPr/>
          </p:nvSpPr>
          <p:spPr bwMode="auto">
            <a:xfrm>
              <a:off x="528" y="1952"/>
              <a:ext cx="192" cy="144"/>
            </a:xfrm>
            <a:prstGeom prst="diamond">
              <a:avLst/>
            </a:prstGeom>
            <a:solidFill>
              <a:schemeClr val="accent2"/>
            </a:solidFill>
            <a:ln w="9525">
              <a:solidFill>
                <a:schemeClr val="tx1"/>
              </a:solidFill>
              <a:miter lim="800000"/>
              <a:headEnd/>
              <a:tailEnd/>
            </a:ln>
          </p:spPr>
          <p:txBody>
            <a:bodyPr wrap="none" anchor="ctr"/>
            <a:lstStyle/>
            <a:p>
              <a:endParaRPr lang="en-US"/>
            </a:p>
          </p:txBody>
        </p:sp>
        <p:sp>
          <p:nvSpPr>
            <p:cNvPr id="56358" name="Rectangle 10"/>
            <p:cNvSpPr>
              <a:spLocks noChangeArrowheads="1"/>
            </p:cNvSpPr>
            <p:nvPr/>
          </p:nvSpPr>
          <p:spPr bwMode="auto">
            <a:xfrm>
              <a:off x="128" y="2128"/>
              <a:ext cx="336" cy="144"/>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56359" name="Rectangle 11"/>
            <p:cNvSpPr>
              <a:spLocks noChangeArrowheads="1"/>
            </p:cNvSpPr>
            <p:nvPr/>
          </p:nvSpPr>
          <p:spPr bwMode="auto">
            <a:xfrm>
              <a:off x="792" y="2136"/>
              <a:ext cx="336" cy="144"/>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56360" name="Oval 12"/>
            <p:cNvSpPr>
              <a:spLocks noChangeArrowheads="1"/>
            </p:cNvSpPr>
            <p:nvPr/>
          </p:nvSpPr>
          <p:spPr bwMode="auto">
            <a:xfrm>
              <a:off x="552" y="2472"/>
              <a:ext cx="144" cy="144"/>
            </a:xfrm>
            <a:prstGeom prst="ellipse">
              <a:avLst/>
            </a:prstGeom>
            <a:solidFill>
              <a:schemeClr val="accent2"/>
            </a:solidFill>
            <a:ln w="9525">
              <a:solidFill>
                <a:schemeClr val="tx1"/>
              </a:solidFill>
              <a:round/>
              <a:headEnd/>
              <a:tailEnd/>
            </a:ln>
          </p:spPr>
          <p:txBody>
            <a:bodyPr wrap="none" anchor="ctr"/>
            <a:lstStyle/>
            <a:p>
              <a:endParaRPr lang="en-US"/>
            </a:p>
          </p:txBody>
        </p:sp>
        <p:sp>
          <p:nvSpPr>
            <p:cNvPr id="56361" name="Line 13"/>
            <p:cNvSpPr>
              <a:spLocks noChangeShapeType="1"/>
            </p:cNvSpPr>
            <p:nvPr/>
          </p:nvSpPr>
          <p:spPr bwMode="auto">
            <a:xfrm>
              <a:off x="624" y="1544"/>
              <a:ext cx="0"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362" name="Line 14"/>
            <p:cNvSpPr>
              <a:spLocks noChangeShapeType="1"/>
            </p:cNvSpPr>
            <p:nvPr/>
          </p:nvSpPr>
          <p:spPr bwMode="auto">
            <a:xfrm>
              <a:off x="624" y="1824"/>
              <a:ext cx="0" cy="1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363" name="Line 15"/>
            <p:cNvSpPr>
              <a:spLocks noChangeShapeType="1"/>
            </p:cNvSpPr>
            <p:nvPr/>
          </p:nvSpPr>
          <p:spPr bwMode="auto">
            <a:xfrm flipH="1">
              <a:off x="288" y="2032"/>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64" name="Line 16"/>
            <p:cNvSpPr>
              <a:spLocks noChangeShapeType="1"/>
            </p:cNvSpPr>
            <p:nvPr/>
          </p:nvSpPr>
          <p:spPr bwMode="auto">
            <a:xfrm flipH="1">
              <a:off x="720" y="2032"/>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65" name="Line 17"/>
            <p:cNvSpPr>
              <a:spLocks noChangeShapeType="1"/>
            </p:cNvSpPr>
            <p:nvPr/>
          </p:nvSpPr>
          <p:spPr bwMode="auto">
            <a:xfrm>
              <a:off x="288" y="2272"/>
              <a:ext cx="0" cy="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66" name="Line 18"/>
            <p:cNvSpPr>
              <a:spLocks noChangeShapeType="1"/>
            </p:cNvSpPr>
            <p:nvPr/>
          </p:nvSpPr>
          <p:spPr bwMode="auto">
            <a:xfrm>
              <a:off x="288" y="2344"/>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67" name="Line 19"/>
            <p:cNvSpPr>
              <a:spLocks noChangeShapeType="1"/>
            </p:cNvSpPr>
            <p:nvPr/>
          </p:nvSpPr>
          <p:spPr bwMode="auto">
            <a:xfrm>
              <a:off x="624" y="2344"/>
              <a:ext cx="0" cy="1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368" name="Line 20"/>
            <p:cNvSpPr>
              <a:spLocks noChangeShapeType="1"/>
            </p:cNvSpPr>
            <p:nvPr/>
          </p:nvSpPr>
          <p:spPr bwMode="auto">
            <a:xfrm>
              <a:off x="960" y="2280"/>
              <a:ext cx="0" cy="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69" name="Line 21"/>
            <p:cNvSpPr>
              <a:spLocks noChangeShapeType="1"/>
            </p:cNvSpPr>
            <p:nvPr/>
          </p:nvSpPr>
          <p:spPr bwMode="auto">
            <a:xfrm>
              <a:off x="288" y="2032"/>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370" name="Line 22"/>
            <p:cNvSpPr>
              <a:spLocks noChangeShapeType="1"/>
            </p:cNvSpPr>
            <p:nvPr/>
          </p:nvSpPr>
          <p:spPr bwMode="auto">
            <a:xfrm>
              <a:off x="960" y="2032"/>
              <a:ext cx="0"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56328" name="Text Box 23"/>
          <p:cNvSpPr txBox="1">
            <a:spLocks noChangeArrowheads="1"/>
          </p:cNvSpPr>
          <p:nvPr/>
        </p:nvSpPr>
        <p:spPr bwMode="auto">
          <a:xfrm>
            <a:off x="2190750" y="1866900"/>
            <a:ext cx="2149475" cy="558800"/>
          </a:xfrm>
          <a:prstGeom prst="rect">
            <a:avLst/>
          </a:prstGeom>
          <a:solidFill>
            <a:schemeClr val="accent1"/>
          </a:solidFill>
          <a:ln w="9525">
            <a:solidFill>
              <a:schemeClr val="hlink"/>
            </a:solidFill>
            <a:miter lim="800000"/>
            <a:headEnd/>
            <a:tailEnd/>
          </a:ln>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sz="1000" b="1">
                <a:solidFill>
                  <a:schemeClr val="bg2"/>
                </a:solidFill>
                <a:latin typeface="Arial" charset="0"/>
              </a:rPr>
              <a:t>Discount Rule:</a:t>
            </a:r>
          </a:p>
          <a:p>
            <a:pPr eaLnBrk="1" hangingPunct="1"/>
            <a:r>
              <a:rPr lang="en-US" sz="1000" b="1">
                <a:solidFill>
                  <a:schemeClr val="bg2"/>
                </a:solidFill>
                <a:latin typeface="Arial" charset="0"/>
              </a:rPr>
              <a:t>If Customer is a Gold Customer</a:t>
            </a:r>
          </a:p>
          <a:p>
            <a:pPr eaLnBrk="1" hangingPunct="1"/>
            <a:r>
              <a:rPr lang="en-US" sz="1000" b="1">
                <a:solidFill>
                  <a:schemeClr val="bg2"/>
                </a:solidFill>
                <a:latin typeface="Arial" charset="0"/>
              </a:rPr>
              <a:t>Then Apply 10% discount</a:t>
            </a:r>
          </a:p>
        </p:txBody>
      </p:sp>
      <p:sp>
        <p:nvSpPr>
          <p:cNvPr id="56329" name="Text Box 24"/>
          <p:cNvSpPr txBox="1">
            <a:spLocks noChangeArrowheads="1"/>
          </p:cNvSpPr>
          <p:nvPr/>
        </p:nvSpPr>
        <p:spPr bwMode="auto">
          <a:xfrm>
            <a:off x="2190750" y="1219200"/>
            <a:ext cx="2149475" cy="558800"/>
          </a:xfrm>
          <a:prstGeom prst="rect">
            <a:avLst/>
          </a:prstGeom>
          <a:solidFill>
            <a:schemeClr val="accent1"/>
          </a:solidFill>
          <a:ln w="9525">
            <a:solidFill>
              <a:schemeClr val="hlink"/>
            </a:solidFill>
            <a:miter lim="800000"/>
            <a:headEnd/>
            <a:tailEnd/>
          </a:ln>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sz="1000" b="1">
                <a:solidFill>
                  <a:schemeClr val="bg2"/>
                </a:solidFill>
                <a:latin typeface="Arial" charset="0"/>
              </a:rPr>
              <a:t>Validation Rule:</a:t>
            </a:r>
          </a:p>
          <a:p>
            <a:pPr eaLnBrk="1" hangingPunct="1"/>
            <a:r>
              <a:rPr lang="en-US" sz="1000" b="1">
                <a:solidFill>
                  <a:schemeClr val="bg2"/>
                </a:solidFill>
                <a:latin typeface="Arial" charset="0"/>
              </a:rPr>
              <a:t>A valid credit card number must be provided</a:t>
            </a:r>
          </a:p>
        </p:txBody>
      </p:sp>
      <p:sp>
        <p:nvSpPr>
          <p:cNvPr id="56330" name="AutoShape 25"/>
          <p:cNvSpPr>
            <a:spLocks noChangeArrowheads="1"/>
          </p:cNvSpPr>
          <p:nvPr/>
        </p:nvSpPr>
        <p:spPr bwMode="auto">
          <a:xfrm flipH="1">
            <a:off x="228600" y="5162550"/>
            <a:ext cx="1981200" cy="152400"/>
          </a:xfrm>
          <a:prstGeom prst="flowChartOnlineStorage">
            <a:avLst/>
          </a:prstGeom>
          <a:solidFill>
            <a:schemeClr val="accent2"/>
          </a:solidFill>
          <a:ln w="9525">
            <a:solidFill>
              <a:schemeClr val="accent2"/>
            </a:solidFill>
            <a:miter lim="800000"/>
            <a:headEnd/>
            <a:tailEnd/>
          </a:ln>
        </p:spPr>
        <p:txBody>
          <a:bodyPr wrap="none" anchor="ctr"/>
          <a:lstStyle/>
          <a:p>
            <a:endParaRPr lang="en-US"/>
          </a:p>
        </p:txBody>
      </p:sp>
      <p:sp>
        <p:nvSpPr>
          <p:cNvPr id="623642" name="Text Box 26"/>
          <p:cNvSpPr txBox="1">
            <a:spLocks noChangeArrowheads="1"/>
          </p:cNvSpPr>
          <p:nvPr/>
        </p:nvSpPr>
        <p:spPr bwMode="auto">
          <a:xfrm>
            <a:off x="190500" y="2619375"/>
            <a:ext cx="3124200" cy="1179513"/>
          </a:xfrm>
          <a:prstGeom prst="rect">
            <a:avLst/>
          </a:prstGeom>
          <a:noFill/>
          <a:ln w="9525" algn="ctr">
            <a:noFill/>
            <a:miter lim="800000"/>
            <a:headEnd/>
            <a:tailEnd/>
          </a:ln>
          <a:effectLst/>
        </p:spPr>
        <p:txBody>
          <a:bodyPr>
            <a:spAutoFit/>
          </a:bodyPr>
          <a:lstStyle/>
          <a:p>
            <a:pPr marL="290513" indent="-290513">
              <a:lnSpc>
                <a:spcPct val="90000"/>
              </a:lnSpc>
              <a:spcBef>
                <a:spcPct val="30000"/>
              </a:spcBef>
              <a:buClr>
                <a:schemeClr val="tx2"/>
              </a:buClr>
              <a:buSzPct val="75000"/>
              <a:buFont typeface="Wingdings" pitchFamily="2" charset="2"/>
              <a:buChar char="l"/>
              <a:defRPr/>
            </a:pPr>
            <a:r>
              <a:rPr lang="en-US" sz="1400" b="1">
                <a:effectLst>
                  <a:outerShdw blurRad="38100" dist="38100" dir="2700000" algn="tl">
                    <a:srgbClr val="C0C0C0"/>
                  </a:outerShdw>
                </a:effectLst>
                <a:latin typeface="Arial" charset="0"/>
              </a:rPr>
              <a:t>Dynamic Business </a:t>
            </a:r>
            <a:br>
              <a:rPr lang="en-US" sz="1400" b="1">
                <a:effectLst>
                  <a:outerShdw blurRad="38100" dist="38100" dir="2700000" algn="tl">
                    <a:srgbClr val="C0C0C0"/>
                  </a:outerShdw>
                </a:effectLst>
                <a:latin typeface="Arial" charset="0"/>
              </a:rPr>
            </a:br>
            <a:r>
              <a:rPr lang="en-US" sz="1400" b="1">
                <a:effectLst>
                  <a:outerShdw blurRad="38100" dist="38100" dir="2700000" algn="tl">
                    <a:srgbClr val="C0C0C0"/>
                  </a:outerShdw>
                </a:effectLst>
                <a:latin typeface="Arial" charset="0"/>
              </a:rPr>
              <a:t>Policy management </a:t>
            </a:r>
          </a:p>
          <a:p>
            <a:pPr marL="290513" indent="-290513">
              <a:lnSpc>
                <a:spcPct val="90000"/>
              </a:lnSpc>
              <a:spcBef>
                <a:spcPct val="30000"/>
              </a:spcBef>
              <a:buClr>
                <a:schemeClr val="tx2"/>
              </a:buClr>
              <a:buSzPct val="75000"/>
              <a:buFont typeface="Wingdings" pitchFamily="2" charset="2"/>
              <a:buChar char="l"/>
              <a:defRPr/>
            </a:pPr>
            <a:r>
              <a:rPr lang="en-US" sz="1400" b="1">
                <a:effectLst>
                  <a:outerShdw blurRad="38100" dist="38100" dir="2700000" algn="tl">
                    <a:srgbClr val="C0C0C0"/>
                  </a:outerShdw>
                </a:effectLst>
                <a:latin typeface="Arial" charset="0"/>
              </a:rPr>
              <a:t>Cross-Field/Constraint  Validation</a:t>
            </a:r>
          </a:p>
          <a:p>
            <a:pPr marL="290513" indent="-290513">
              <a:lnSpc>
                <a:spcPct val="90000"/>
              </a:lnSpc>
              <a:spcBef>
                <a:spcPct val="30000"/>
              </a:spcBef>
              <a:buClr>
                <a:schemeClr val="tx2"/>
              </a:buClr>
              <a:buSzPct val="75000"/>
              <a:buFont typeface="Wingdings" pitchFamily="2" charset="2"/>
              <a:buChar char="l"/>
              <a:defRPr/>
            </a:pPr>
            <a:r>
              <a:rPr lang="en-US" sz="1400" b="1">
                <a:effectLst>
                  <a:outerShdw blurRad="38100" dist="38100" dir="2700000" algn="tl">
                    <a:srgbClr val="C0C0C0"/>
                  </a:outerShdw>
                </a:effectLst>
                <a:latin typeface="Arial" charset="0"/>
              </a:rPr>
              <a:t>Decision support</a:t>
            </a:r>
          </a:p>
        </p:txBody>
      </p:sp>
      <p:sp>
        <p:nvSpPr>
          <p:cNvPr id="623643" name="Text Box 27"/>
          <p:cNvSpPr txBox="1">
            <a:spLocks noChangeArrowheads="1"/>
          </p:cNvSpPr>
          <p:nvPr/>
        </p:nvSpPr>
        <p:spPr bwMode="auto">
          <a:xfrm>
            <a:off x="533400" y="5391150"/>
            <a:ext cx="1371600" cy="274638"/>
          </a:xfrm>
          <a:prstGeom prst="rect">
            <a:avLst/>
          </a:prstGeom>
          <a:noFill/>
          <a:ln w="9525">
            <a:noFill/>
            <a:miter lim="800000"/>
            <a:headEnd/>
            <a:tailEnd/>
          </a:ln>
          <a:effectLst/>
        </p:spPr>
        <p:txBody>
          <a:bodyPr>
            <a:spAutoFit/>
          </a:bodyPr>
          <a:lstStyle/>
          <a:p>
            <a:pPr>
              <a:defRPr/>
            </a:pPr>
            <a:r>
              <a:rPr lang="en-US" sz="1200" b="1">
                <a:effectLst>
                  <a:outerShdw blurRad="38100" dist="38100" dir="2700000" algn="tl">
                    <a:srgbClr val="C0C0C0"/>
                  </a:outerShdw>
                </a:effectLst>
                <a:latin typeface="Arial" charset="0"/>
              </a:rPr>
              <a:t>Messaging Bus</a:t>
            </a:r>
          </a:p>
        </p:txBody>
      </p:sp>
      <p:sp>
        <p:nvSpPr>
          <p:cNvPr id="623644" name="Text Box 28"/>
          <p:cNvSpPr txBox="1">
            <a:spLocks noChangeArrowheads="1"/>
          </p:cNvSpPr>
          <p:nvPr/>
        </p:nvSpPr>
        <p:spPr bwMode="auto">
          <a:xfrm>
            <a:off x="209550" y="1600200"/>
            <a:ext cx="914400" cy="457200"/>
          </a:xfrm>
          <a:prstGeom prst="rect">
            <a:avLst/>
          </a:prstGeom>
          <a:noFill/>
          <a:ln w="9525">
            <a:noFill/>
            <a:miter lim="800000"/>
            <a:headEnd/>
            <a:tailEnd/>
          </a:ln>
          <a:effectLst/>
        </p:spPr>
        <p:txBody>
          <a:bodyPr>
            <a:spAutoFit/>
          </a:bodyPr>
          <a:lstStyle/>
          <a:p>
            <a:pPr>
              <a:defRPr/>
            </a:pPr>
            <a:r>
              <a:rPr lang="en-US" sz="1200" b="1">
                <a:effectLst>
                  <a:outerShdw blurRad="38100" dist="38100" dir="2700000" algn="tl">
                    <a:srgbClr val="C0C0C0"/>
                  </a:outerShdw>
                </a:effectLst>
                <a:latin typeface="Arial" charset="0"/>
              </a:rPr>
              <a:t>Business process</a:t>
            </a:r>
          </a:p>
        </p:txBody>
      </p:sp>
      <p:sp>
        <p:nvSpPr>
          <p:cNvPr id="56334" name="Text Box 29"/>
          <p:cNvSpPr txBox="1">
            <a:spLocks noChangeArrowheads="1"/>
          </p:cNvSpPr>
          <p:nvPr/>
        </p:nvSpPr>
        <p:spPr bwMode="auto">
          <a:xfrm>
            <a:off x="2286000" y="4683125"/>
            <a:ext cx="3276600" cy="1016000"/>
          </a:xfrm>
          <a:prstGeom prst="rect">
            <a:avLst/>
          </a:prstGeom>
          <a:solidFill>
            <a:schemeClr val="accent1"/>
          </a:solidFill>
          <a:ln w="9525" algn="ctr">
            <a:solidFill>
              <a:schemeClr val="hlink"/>
            </a:solidFill>
            <a:miter lim="800000"/>
            <a:headEnd/>
            <a:tailEnd/>
          </a:ln>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sz="1000" b="1">
                <a:solidFill>
                  <a:schemeClr val="bg2"/>
                </a:solidFill>
                <a:latin typeface="Arial" charset="0"/>
              </a:rPr>
              <a:t>Routing Rule:</a:t>
            </a:r>
          </a:p>
          <a:p>
            <a:pPr eaLnBrk="1" hangingPunct="1"/>
            <a:r>
              <a:rPr lang="en-US" sz="1000" b="1">
                <a:solidFill>
                  <a:schemeClr val="bg2"/>
                </a:solidFill>
                <a:latin typeface="Arial" charset="0"/>
              </a:rPr>
              <a:t>If the customer wants to buy cars</a:t>
            </a:r>
          </a:p>
          <a:p>
            <a:pPr eaLnBrk="1" hangingPunct="1"/>
            <a:r>
              <a:rPr lang="en-US" sz="1000" b="1">
                <a:solidFill>
                  <a:schemeClr val="bg2"/>
                </a:solidFill>
                <a:latin typeface="Arial" charset="0"/>
              </a:rPr>
              <a:t>Then route to Ford dealer</a:t>
            </a:r>
          </a:p>
          <a:p>
            <a:pPr eaLnBrk="1" hangingPunct="1"/>
            <a:endParaRPr lang="en-US" sz="1000" b="1">
              <a:solidFill>
                <a:schemeClr val="bg2"/>
              </a:solidFill>
              <a:latin typeface="Arial" charset="0"/>
            </a:endParaRPr>
          </a:p>
          <a:p>
            <a:pPr eaLnBrk="1" hangingPunct="1"/>
            <a:r>
              <a:rPr lang="en-US" sz="1000" b="1">
                <a:solidFill>
                  <a:schemeClr val="bg2"/>
                </a:solidFill>
                <a:latin typeface="Arial" charset="0"/>
              </a:rPr>
              <a:t>If the customer wants to buy books</a:t>
            </a:r>
          </a:p>
          <a:p>
            <a:pPr eaLnBrk="1" hangingPunct="1"/>
            <a:r>
              <a:rPr lang="en-US" sz="1000" b="1">
                <a:solidFill>
                  <a:schemeClr val="bg2"/>
                </a:solidFill>
                <a:latin typeface="Arial" charset="0"/>
              </a:rPr>
              <a:t>Then route to Barnes and Nobles</a:t>
            </a:r>
          </a:p>
        </p:txBody>
      </p:sp>
      <p:sp>
        <p:nvSpPr>
          <p:cNvPr id="56335" name="Text Box 30"/>
          <p:cNvSpPr txBox="1">
            <a:spLocks noChangeArrowheads="1"/>
          </p:cNvSpPr>
          <p:nvPr/>
        </p:nvSpPr>
        <p:spPr bwMode="auto">
          <a:xfrm>
            <a:off x="2286000" y="5749925"/>
            <a:ext cx="2895600" cy="558800"/>
          </a:xfrm>
          <a:prstGeom prst="rect">
            <a:avLst/>
          </a:prstGeom>
          <a:solidFill>
            <a:schemeClr val="accent1"/>
          </a:solidFill>
          <a:ln w="9525" algn="ctr">
            <a:solidFill>
              <a:schemeClr val="hlink"/>
            </a:solidFill>
            <a:miter lim="800000"/>
            <a:headEnd/>
            <a:tailEnd/>
          </a:ln>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sz="1000" b="1">
                <a:solidFill>
                  <a:schemeClr val="bg2"/>
                </a:solidFill>
                <a:latin typeface="Arial" charset="0"/>
              </a:rPr>
              <a:t>Notification</a:t>
            </a:r>
          </a:p>
          <a:p>
            <a:pPr eaLnBrk="1" hangingPunct="1"/>
            <a:r>
              <a:rPr lang="en-US" sz="1000" b="1">
                <a:solidFill>
                  <a:schemeClr val="bg2"/>
                </a:solidFill>
                <a:latin typeface="Arial" charset="0"/>
              </a:rPr>
              <a:t>If purchase order amount is more than $1000</a:t>
            </a:r>
          </a:p>
          <a:p>
            <a:pPr eaLnBrk="1" hangingPunct="1"/>
            <a:r>
              <a:rPr lang="en-US" sz="1000" b="1">
                <a:solidFill>
                  <a:schemeClr val="bg2"/>
                </a:solidFill>
                <a:latin typeface="Arial" charset="0"/>
              </a:rPr>
              <a:t>Then notify sales manager</a:t>
            </a:r>
          </a:p>
        </p:txBody>
      </p:sp>
      <p:sp>
        <p:nvSpPr>
          <p:cNvPr id="56336" name="Rectangle 31"/>
          <p:cNvSpPr>
            <a:spLocks noChangeArrowheads="1"/>
          </p:cNvSpPr>
          <p:nvPr/>
        </p:nvSpPr>
        <p:spPr bwMode="auto">
          <a:xfrm>
            <a:off x="381000" y="4705350"/>
            <a:ext cx="533400" cy="304800"/>
          </a:xfrm>
          <a:prstGeom prst="rect">
            <a:avLst/>
          </a:prstGeom>
          <a:solidFill>
            <a:schemeClr val="accent2"/>
          </a:solidFill>
          <a:ln w="9525">
            <a:solidFill>
              <a:schemeClr val="accent2"/>
            </a:solidFill>
            <a:miter lim="800000"/>
            <a:headEnd/>
            <a:tailEnd/>
          </a:ln>
        </p:spPr>
        <p:txBody>
          <a:bodyPr wrap="none" anchor="ctr"/>
          <a:lstStyle/>
          <a:p>
            <a:pPr algn="ctr"/>
            <a:r>
              <a:rPr lang="en-US" sz="1000" b="1">
                <a:solidFill>
                  <a:schemeClr val="bg2"/>
                </a:solidFill>
                <a:latin typeface="Arial" charset="0"/>
              </a:rPr>
              <a:t>Service</a:t>
            </a:r>
          </a:p>
        </p:txBody>
      </p:sp>
      <p:sp>
        <p:nvSpPr>
          <p:cNvPr id="56337" name="Rectangle 32"/>
          <p:cNvSpPr>
            <a:spLocks noChangeArrowheads="1"/>
          </p:cNvSpPr>
          <p:nvPr/>
        </p:nvSpPr>
        <p:spPr bwMode="auto">
          <a:xfrm>
            <a:off x="990600" y="4705350"/>
            <a:ext cx="533400" cy="304800"/>
          </a:xfrm>
          <a:prstGeom prst="rect">
            <a:avLst/>
          </a:prstGeom>
          <a:solidFill>
            <a:schemeClr val="accent2"/>
          </a:solidFill>
          <a:ln w="9525" algn="ctr">
            <a:solidFill>
              <a:schemeClr val="accent2"/>
            </a:solidFill>
            <a:miter lim="800000"/>
            <a:headEnd/>
            <a:tailEnd/>
          </a:ln>
        </p:spPr>
        <p:txBody>
          <a:bodyPr wrap="none" anchor="ctr"/>
          <a:lstStyle/>
          <a:p>
            <a:pPr algn="ctr"/>
            <a:r>
              <a:rPr lang="en-US" sz="1000" b="1">
                <a:solidFill>
                  <a:schemeClr val="bg2"/>
                </a:solidFill>
                <a:latin typeface="Arial" charset="0"/>
              </a:rPr>
              <a:t>Service</a:t>
            </a:r>
          </a:p>
        </p:txBody>
      </p:sp>
      <p:sp>
        <p:nvSpPr>
          <p:cNvPr id="56338" name="Rectangle 33"/>
          <p:cNvSpPr>
            <a:spLocks noChangeArrowheads="1"/>
          </p:cNvSpPr>
          <p:nvPr/>
        </p:nvSpPr>
        <p:spPr bwMode="auto">
          <a:xfrm>
            <a:off x="1600200" y="4705350"/>
            <a:ext cx="533400" cy="304800"/>
          </a:xfrm>
          <a:prstGeom prst="rect">
            <a:avLst/>
          </a:prstGeom>
          <a:solidFill>
            <a:schemeClr val="accent2"/>
          </a:solidFill>
          <a:ln w="9525" algn="ctr">
            <a:solidFill>
              <a:schemeClr val="accent2"/>
            </a:solidFill>
            <a:miter lim="800000"/>
            <a:headEnd/>
            <a:tailEnd/>
          </a:ln>
        </p:spPr>
        <p:txBody>
          <a:bodyPr wrap="none" anchor="ctr"/>
          <a:lstStyle/>
          <a:p>
            <a:pPr algn="ctr"/>
            <a:r>
              <a:rPr lang="en-US" sz="1000" b="1">
                <a:solidFill>
                  <a:schemeClr val="bg2"/>
                </a:solidFill>
                <a:latin typeface="Arial" charset="0"/>
              </a:rPr>
              <a:t>Service</a:t>
            </a:r>
          </a:p>
        </p:txBody>
      </p:sp>
      <p:sp>
        <p:nvSpPr>
          <p:cNvPr id="56339" name="Line 34"/>
          <p:cNvSpPr>
            <a:spLocks noChangeShapeType="1"/>
          </p:cNvSpPr>
          <p:nvPr/>
        </p:nvSpPr>
        <p:spPr bwMode="auto">
          <a:xfrm>
            <a:off x="609600" y="5010150"/>
            <a:ext cx="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340" name="Line 35"/>
          <p:cNvSpPr>
            <a:spLocks noChangeShapeType="1"/>
          </p:cNvSpPr>
          <p:nvPr/>
        </p:nvSpPr>
        <p:spPr bwMode="auto">
          <a:xfrm>
            <a:off x="1219200" y="5010150"/>
            <a:ext cx="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341" name="Line 36"/>
          <p:cNvSpPr>
            <a:spLocks noChangeShapeType="1"/>
          </p:cNvSpPr>
          <p:nvPr/>
        </p:nvSpPr>
        <p:spPr bwMode="auto">
          <a:xfrm>
            <a:off x="1828800" y="5010150"/>
            <a:ext cx="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23653" name="Text Box 37"/>
          <p:cNvSpPr txBox="1">
            <a:spLocks noChangeArrowheads="1"/>
          </p:cNvSpPr>
          <p:nvPr/>
        </p:nvSpPr>
        <p:spPr bwMode="auto">
          <a:xfrm>
            <a:off x="214313" y="5657850"/>
            <a:ext cx="2212975" cy="731838"/>
          </a:xfrm>
          <a:prstGeom prst="rect">
            <a:avLst/>
          </a:prstGeom>
          <a:noFill/>
          <a:ln w="9525" algn="ctr">
            <a:noFill/>
            <a:miter lim="800000"/>
            <a:headEnd/>
            <a:tailEnd/>
          </a:ln>
          <a:effectLst/>
        </p:spPr>
        <p:txBody>
          <a:bodyPr>
            <a:spAutoFit/>
          </a:bodyPr>
          <a:lstStyle/>
          <a:p>
            <a:pPr marL="290513" indent="-290513">
              <a:lnSpc>
                <a:spcPct val="90000"/>
              </a:lnSpc>
              <a:spcBef>
                <a:spcPct val="30000"/>
              </a:spcBef>
              <a:buClr>
                <a:schemeClr val="tx2"/>
              </a:buClr>
              <a:buSzPct val="75000"/>
              <a:buFont typeface="Wingdings" pitchFamily="2" charset="2"/>
              <a:buChar char="l"/>
              <a:defRPr/>
            </a:pPr>
            <a:r>
              <a:rPr lang="en-US" sz="1400" b="1">
                <a:effectLst>
                  <a:outerShdw blurRad="38100" dist="38100" dir="2700000" algn="tl">
                    <a:srgbClr val="C0C0C0"/>
                  </a:outerShdw>
                </a:effectLst>
                <a:latin typeface="Arial" charset="0"/>
              </a:rPr>
              <a:t>Intelligent Routing</a:t>
            </a:r>
          </a:p>
          <a:p>
            <a:pPr marL="290513" indent="-290513">
              <a:lnSpc>
                <a:spcPct val="90000"/>
              </a:lnSpc>
              <a:spcBef>
                <a:spcPct val="30000"/>
              </a:spcBef>
              <a:buClr>
                <a:schemeClr val="tx2"/>
              </a:buClr>
              <a:buSzPct val="75000"/>
              <a:buFont typeface="Wingdings" pitchFamily="2" charset="2"/>
              <a:buChar char="l"/>
              <a:defRPr/>
            </a:pPr>
            <a:r>
              <a:rPr lang="en-US" sz="1400" b="1">
                <a:effectLst>
                  <a:outerShdw blurRad="38100" dist="38100" dir="2700000" algn="tl">
                    <a:srgbClr val="C0C0C0"/>
                  </a:outerShdw>
                </a:effectLst>
                <a:latin typeface="Arial" charset="0"/>
              </a:rPr>
              <a:t>Intelligent Notification</a:t>
            </a:r>
          </a:p>
        </p:txBody>
      </p:sp>
      <p:sp>
        <p:nvSpPr>
          <p:cNvPr id="56343" name="Rectangle 38"/>
          <p:cNvSpPr>
            <a:spLocks noChangeArrowheads="1"/>
          </p:cNvSpPr>
          <p:nvPr/>
        </p:nvSpPr>
        <p:spPr bwMode="auto">
          <a:xfrm>
            <a:off x="6324600" y="4591050"/>
            <a:ext cx="1066800" cy="914400"/>
          </a:xfrm>
          <a:prstGeom prst="rect">
            <a:avLst/>
          </a:prstGeom>
          <a:solidFill>
            <a:schemeClr val="accent2"/>
          </a:solidFill>
          <a:ln w="9525">
            <a:solidFill>
              <a:schemeClr val="accent2"/>
            </a:solidFill>
            <a:miter lim="800000"/>
            <a:headEnd/>
            <a:tailEnd/>
          </a:ln>
        </p:spPr>
        <p:txBody>
          <a:bodyPr wrap="none"/>
          <a:lstStyle/>
          <a:p>
            <a:pPr algn="ctr"/>
            <a:r>
              <a:rPr lang="en-US" sz="1400" b="1">
                <a:solidFill>
                  <a:schemeClr val="bg2"/>
                </a:solidFill>
                <a:latin typeface="Arial" charset="0"/>
              </a:rPr>
              <a:t>Business</a:t>
            </a:r>
            <a:br>
              <a:rPr lang="en-US" sz="1400" b="1">
                <a:solidFill>
                  <a:schemeClr val="bg2"/>
                </a:solidFill>
                <a:latin typeface="Arial" charset="0"/>
              </a:rPr>
            </a:br>
            <a:r>
              <a:rPr lang="en-US" sz="1400" b="1">
                <a:solidFill>
                  <a:schemeClr val="bg2"/>
                </a:solidFill>
                <a:latin typeface="Arial" charset="0"/>
              </a:rPr>
              <a:t>Activity</a:t>
            </a:r>
          </a:p>
        </p:txBody>
      </p:sp>
      <p:sp>
        <p:nvSpPr>
          <p:cNvPr id="623655" name="AutoShape 39"/>
          <p:cNvSpPr>
            <a:spLocks noChangeArrowheads="1"/>
          </p:cNvSpPr>
          <p:nvPr/>
        </p:nvSpPr>
        <p:spPr bwMode="auto">
          <a:xfrm>
            <a:off x="6629400" y="5076825"/>
            <a:ext cx="457200" cy="381000"/>
          </a:xfrm>
          <a:prstGeom prst="flowChartMagneticDisk">
            <a:avLst/>
          </a:prstGeom>
          <a:solidFill>
            <a:schemeClr val="folHlink"/>
          </a:solidFill>
          <a:ln w="9525">
            <a:solidFill>
              <a:schemeClr val="tx1"/>
            </a:solidFill>
            <a:round/>
            <a:headEnd/>
            <a:tailEnd/>
          </a:ln>
          <a:effectLst/>
        </p:spPr>
        <p:txBody>
          <a:bodyPr wrap="none" anchor="ctr"/>
          <a:lstStyle/>
          <a:p>
            <a:pPr algn="ctr">
              <a:defRPr/>
            </a:pPr>
            <a:r>
              <a:rPr lang="en-US" sz="1200" b="1">
                <a:solidFill>
                  <a:schemeClr val="bg1"/>
                </a:solidFill>
                <a:effectLst>
                  <a:outerShdw blurRad="38100" dist="38100" dir="2700000" algn="tl">
                    <a:srgbClr val="000000"/>
                  </a:outerShdw>
                </a:effectLst>
                <a:latin typeface="Arial" charset="0"/>
              </a:rPr>
              <a:t>OLAP</a:t>
            </a:r>
          </a:p>
        </p:txBody>
      </p:sp>
      <p:sp>
        <p:nvSpPr>
          <p:cNvPr id="56345" name="Text Box 40"/>
          <p:cNvSpPr txBox="1">
            <a:spLocks noChangeArrowheads="1"/>
          </p:cNvSpPr>
          <p:nvPr/>
        </p:nvSpPr>
        <p:spPr bwMode="auto">
          <a:xfrm>
            <a:off x="5715000" y="5581650"/>
            <a:ext cx="3276600" cy="558800"/>
          </a:xfrm>
          <a:prstGeom prst="rect">
            <a:avLst/>
          </a:prstGeom>
          <a:solidFill>
            <a:schemeClr val="accent1"/>
          </a:solidFill>
          <a:ln w="9525" algn="ctr">
            <a:solidFill>
              <a:schemeClr val="hlink"/>
            </a:solidFill>
            <a:miter lim="800000"/>
            <a:headEnd/>
            <a:tailEnd/>
          </a:ln>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sz="1000" b="1">
                <a:solidFill>
                  <a:schemeClr val="bg2"/>
                </a:solidFill>
                <a:latin typeface="Arial" charset="0"/>
              </a:rPr>
              <a:t>Purchase Volume Rule:</a:t>
            </a:r>
          </a:p>
          <a:p>
            <a:pPr eaLnBrk="1" hangingPunct="1"/>
            <a:r>
              <a:rPr lang="en-US" sz="1000" b="1">
                <a:solidFill>
                  <a:schemeClr val="bg2"/>
                </a:solidFill>
                <a:latin typeface="Arial" charset="0"/>
              </a:rPr>
              <a:t>If the purchase volume is over 100</a:t>
            </a:r>
          </a:p>
          <a:p>
            <a:pPr eaLnBrk="1" hangingPunct="1"/>
            <a:r>
              <a:rPr lang="en-US" sz="1000" b="1">
                <a:solidFill>
                  <a:schemeClr val="bg2"/>
                </a:solidFill>
                <a:latin typeface="Arial" charset="0"/>
              </a:rPr>
              <a:t>Then launch the premier procurement process</a:t>
            </a:r>
          </a:p>
        </p:txBody>
      </p:sp>
      <p:sp>
        <p:nvSpPr>
          <p:cNvPr id="623657" name="Text Box 41"/>
          <p:cNvSpPr txBox="1">
            <a:spLocks noChangeArrowheads="1"/>
          </p:cNvSpPr>
          <p:nvPr/>
        </p:nvSpPr>
        <p:spPr bwMode="auto">
          <a:xfrm>
            <a:off x="6796088" y="3900488"/>
            <a:ext cx="1981200" cy="668337"/>
          </a:xfrm>
          <a:prstGeom prst="rect">
            <a:avLst/>
          </a:prstGeom>
          <a:noFill/>
          <a:ln w="9525" algn="ctr">
            <a:noFill/>
            <a:miter lim="800000"/>
            <a:headEnd/>
            <a:tailEnd/>
          </a:ln>
          <a:effectLst/>
        </p:spPr>
        <p:txBody>
          <a:bodyPr>
            <a:spAutoFit/>
          </a:bodyPr>
          <a:lstStyle/>
          <a:p>
            <a:pPr marL="290513" indent="-290513">
              <a:lnSpc>
                <a:spcPct val="90000"/>
              </a:lnSpc>
              <a:spcBef>
                <a:spcPct val="30000"/>
              </a:spcBef>
              <a:buClr>
                <a:schemeClr val="tx2"/>
              </a:buClr>
              <a:buSzPct val="75000"/>
              <a:buFont typeface="Wingdings" pitchFamily="2" charset="2"/>
              <a:buChar char="l"/>
              <a:defRPr/>
            </a:pPr>
            <a:r>
              <a:rPr lang="en-US" sz="1400" b="1">
                <a:effectLst>
                  <a:outerShdw blurRad="38100" dist="38100" dir="2700000" algn="tl">
                    <a:srgbClr val="C0C0C0"/>
                  </a:outerShdw>
                </a:effectLst>
                <a:latin typeface="Arial" charset="0"/>
              </a:rPr>
              <a:t>Key Performance Indicators (KPI) Reasoning</a:t>
            </a:r>
          </a:p>
        </p:txBody>
      </p:sp>
      <p:sp>
        <p:nvSpPr>
          <p:cNvPr id="623658" name="AutoShape 42"/>
          <p:cNvSpPr>
            <a:spLocks noChangeArrowheads="1"/>
          </p:cNvSpPr>
          <p:nvPr/>
        </p:nvSpPr>
        <p:spPr bwMode="auto">
          <a:xfrm rot="-3280120">
            <a:off x="2446338" y="2395538"/>
            <a:ext cx="238125" cy="625475"/>
          </a:xfrm>
          <a:prstGeom prst="upDownArrow">
            <a:avLst>
              <a:gd name="adj1" fmla="val 69343"/>
              <a:gd name="adj2" fmla="val 74118"/>
            </a:avLst>
          </a:prstGeom>
          <a:gradFill rotWithShape="1">
            <a:gsLst>
              <a:gs pos="0">
                <a:schemeClr val="accent2"/>
              </a:gs>
              <a:gs pos="50000">
                <a:schemeClr val="accent2">
                  <a:gamma/>
                  <a:shade val="46275"/>
                  <a:invGamma/>
                </a:schemeClr>
              </a:gs>
              <a:gs pos="100000">
                <a:schemeClr val="accent2"/>
              </a:gs>
            </a:gsLst>
            <a:lin ang="5400000" scaled="1"/>
          </a:gradFill>
          <a:ln w="9525">
            <a:solidFill>
              <a:schemeClr val="accent2"/>
            </a:solidFill>
            <a:miter lim="800000"/>
            <a:headEnd/>
            <a:tailEnd/>
          </a:ln>
          <a:effectLst/>
        </p:spPr>
        <p:txBody>
          <a:bodyPr wrap="none" anchor="ctr"/>
          <a:lstStyle/>
          <a:p>
            <a:pPr>
              <a:defRPr/>
            </a:pPr>
            <a:endParaRPr lang="en-US"/>
          </a:p>
        </p:txBody>
      </p:sp>
      <p:sp>
        <p:nvSpPr>
          <p:cNvPr id="623659" name="AutoShape 43"/>
          <p:cNvSpPr>
            <a:spLocks noChangeArrowheads="1"/>
          </p:cNvSpPr>
          <p:nvPr/>
        </p:nvSpPr>
        <p:spPr bwMode="auto">
          <a:xfrm rot="-7380471">
            <a:off x="2403475" y="4102100"/>
            <a:ext cx="238125" cy="625475"/>
          </a:xfrm>
          <a:prstGeom prst="upDownArrow">
            <a:avLst>
              <a:gd name="adj1" fmla="val 69343"/>
              <a:gd name="adj2" fmla="val 74118"/>
            </a:avLst>
          </a:prstGeom>
          <a:gradFill rotWithShape="1">
            <a:gsLst>
              <a:gs pos="0">
                <a:schemeClr val="accent2"/>
              </a:gs>
              <a:gs pos="50000">
                <a:schemeClr val="accent2">
                  <a:gamma/>
                  <a:shade val="46275"/>
                  <a:invGamma/>
                </a:schemeClr>
              </a:gs>
              <a:gs pos="100000">
                <a:schemeClr val="accent2"/>
              </a:gs>
            </a:gsLst>
            <a:lin ang="5400000" scaled="1"/>
          </a:gradFill>
          <a:ln w="9525">
            <a:solidFill>
              <a:schemeClr val="accent2"/>
            </a:solidFill>
            <a:miter lim="800000"/>
            <a:headEnd/>
            <a:tailEnd/>
          </a:ln>
          <a:effectLst/>
        </p:spPr>
        <p:txBody>
          <a:bodyPr wrap="none" anchor="ctr"/>
          <a:lstStyle/>
          <a:p>
            <a:pPr>
              <a:defRPr/>
            </a:pPr>
            <a:endParaRPr lang="en-US"/>
          </a:p>
        </p:txBody>
      </p:sp>
      <p:sp>
        <p:nvSpPr>
          <p:cNvPr id="623660" name="AutoShape 44"/>
          <p:cNvSpPr>
            <a:spLocks noChangeArrowheads="1"/>
          </p:cNvSpPr>
          <p:nvPr/>
        </p:nvSpPr>
        <p:spPr bwMode="auto">
          <a:xfrm rot="-3022158">
            <a:off x="6137275" y="4016375"/>
            <a:ext cx="238125" cy="625475"/>
          </a:xfrm>
          <a:prstGeom prst="upDownArrow">
            <a:avLst>
              <a:gd name="adj1" fmla="val 69343"/>
              <a:gd name="adj2" fmla="val 74118"/>
            </a:avLst>
          </a:prstGeom>
          <a:gradFill rotWithShape="1">
            <a:gsLst>
              <a:gs pos="0">
                <a:schemeClr val="accent2"/>
              </a:gs>
              <a:gs pos="50000">
                <a:schemeClr val="accent2">
                  <a:gamma/>
                  <a:shade val="46275"/>
                  <a:invGamma/>
                </a:schemeClr>
              </a:gs>
              <a:gs pos="100000">
                <a:schemeClr val="accent2"/>
              </a:gs>
            </a:gsLst>
            <a:lin ang="5400000" scaled="1"/>
          </a:gradFill>
          <a:ln w="9525">
            <a:solidFill>
              <a:schemeClr val="accent2"/>
            </a:solidFill>
            <a:miter lim="800000"/>
            <a:headEnd/>
            <a:tailEnd/>
          </a:ln>
          <a:effectLst/>
        </p:spPr>
        <p:txBody>
          <a:bodyPr wrap="none" anchor="ctr"/>
          <a:lstStyle/>
          <a:p>
            <a:pPr>
              <a:defRPr/>
            </a:pPr>
            <a:endParaRPr lang="en-US"/>
          </a:p>
        </p:txBody>
      </p:sp>
      <p:sp>
        <p:nvSpPr>
          <p:cNvPr id="623661" name="AutoShape 45"/>
          <p:cNvSpPr>
            <a:spLocks noChangeArrowheads="1"/>
          </p:cNvSpPr>
          <p:nvPr/>
        </p:nvSpPr>
        <p:spPr bwMode="auto">
          <a:xfrm rot="-7380471">
            <a:off x="6137275" y="2416175"/>
            <a:ext cx="238125" cy="625475"/>
          </a:xfrm>
          <a:prstGeom prst="upDownArrow">
            <a:avLst>
              <a:gd name="adj1" fmla="val 69343"/>
              <a:gd name="adj2" fmla="val 74118"/>
            </a:avLst>
          </a:prstGeom>
          <a:gradFill rotWithShape="1">
            <a:gsLst>
              <a:gs pos="0">
                <a:schemeClr val="accent2"/>
              </a:gs>
              <a:gs pos="50000">
                <a:schemeClr val="accent2">
                  <a:gamma/>
                  <a:shade val="46275"/>
                  <a:invGamma/>
                </a:schemeClr>
              </a:gs>
              <a:gs pos="100000">
                <a:schemeClr val="accent2"/>
              </a:gs>
            </a:gsLst>
            <a:lin ang="5400000" scaled="1"/>
          </a:gradFill>
          <a:ln w="9525">
            <a:solidFill>
              <a:schemeClr val="accent2"/>
            </a:solidFill>
            <a:miter lim="800000"/>
            <a:headEnd/>
            <a:tailEnd/>
          </a:ln>
          <a:effectLst/>
        </p:spPr>
        <p:txBody>
          <a:bodyPr wrap="none" anchor="ctr"/>
          <a:lstStyle/>
          <a:p>
            <a:pPr>
              <a:defRPr/>
            </a:pPr>
            <a:endParaRPr lang="en-US"/>
          </a:p>
        </p:txBody>
      </p:sp>
      <p:sp>
        <p:nvSpPr>
          <p:cNvPr id="56351" name="Rectangle 46"/>
          <p:cNvSpPr>
            <a:spLocks noChangeArrowheads="1"/>
          </p:cNvSpPr>
          <p:nvPr/>
        </p:nvSpPr>
        <p:spPr bwMode="auto">
          <a:xfrm>
            <a:off x="5286375" y="1228725"/>
            <a:ext cx="1219200" cy="1066800"/>
          </a:xfrm>
          <a:prstGeom prst="rect">
            <a:avLst/>
          </a:prstGeom>
          <a:solidFill>
            <a:schemeClr val="accent2"/>
          </a:solidFill>
          <a:ln w="9525">
            <a:solidFill>
              <a:schemeClr val="accent2"/>
            </a:solidFill>
            <a:miter lim="800000"/>
            <a:headEnd/>
            <a:tailEnd/>
          </a:ln>
        </p:spPr>
        <p:txBody>
          <a:bodyPr wrap="none" anchor="ctr"/>
          <a:lstStyle/>
          <a:p>
            <a:pPr algn="ctr"/>
            <a:r>
              <a:rPr lang="en-US" sz="1400" b="1">
                <a:solidFill>
                  <a:schemeClr val="bg2"/>
                </a:solidFill>
                <a:latin typeface="Arial" charset="0"/>
              </a:rPr>
              <a:t>Human </a:t>
            </a:r>
          </a:p>
          <a:p>
            <a:pPr algn="ctr"/>
            <a:r>
              <a:rPr lang="en-US" sz="1400" b="1">
                <a:solidFill>
                  <a:schemeClr val="bg2"/>
                </a:solidFill>
                <a:latin typeface="Arial" charset="0"/>
              </a:rPr>
              <a:t>based </a:t>
            </a:r>
          </a:p>
          <a:p>
            <a:pPr algn="ctr"/>
            <a:r>
              <a:rPr lang="en-US" sz="1400" b="1">
                <a:solidFill>
                  <a:schemeClr val="bg2"/>
                </a:solidFill>
                <a:latin typeface="Arial" charset="0"/>
              </a:rPr>
              <a:t>workflow</a:t>
            </a:r>
          </a:p>
        </p:txBody>
      </p:sp>
      <p:sp>
        <p:nvSpPr>
          <p:cNvPr id="56352" name="Text Box 47"/>
          <p:cNvSpPr txBox="1">
            <a:spLocks noChangeArrowheads="1"/>
          </p:cNvSpPr>
          <p:nvPr/>
        </p:nvSpPr>
        <p:spPr bwMode="auto">
          <a:xfrm>
            <a:off x="6657975" y="1304925"/>
            <a:ext cx="2209800" cy="711200"/>
          </a:xfrm>
          <a:prstGeom prst="rect">
            <a:avLst/>
          </a:prstGeom>
          <a:solidFill>
            <a:schemeClr val="accent1"/>
          </a:solidFill>
          <a:ln w="9525" algn="ctr">
            <a:solidFill>
              <a:schemeClr val="hlink"/>
            </a:solidFill>
            <a:miter lim="800000"/>
            <a:headEnd/>
            <a:tailEnd/>
          </a:ln>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sz="1000" b="1">
                <a:solidFill>
                  <a:schemeClr val="bg2"/>
                </a:solidFill>
                <a:latin typeface="Arial" charset="0"/>
              </a:rPr>
              <a:t>Customization Rule:</a:t>
            </a:r>
          </a:p>
          <a:p>
            <a:pPr eaLnBrk="1" hangingPunct="1"/>
            <a:r>
              <a:rPr lang="en-US" sz="1000" b="1">
                <a:solidFill>
                  <a:schemeClr val="bg2"/>
                </a:solidFill>
                <a:latin typeface="Arial" charset="0"/>
              </a:rPr>
              <a:t>If the purchase amount is over 500</a:t>
            </a:r>
          </a:p>
          <a:p>
            <a:pPr eaLnBrk="1" hangingPunct="1"/>
            <a:r>
              <a:rPr lang="en-US" sz="1000" b="1">
                <a:solidFill>
                  <a:schemeClr val="bg2"/>
                </a:solidFill>
                <a:latin typeface="Arial" charset="0"/>
              </a:rPr>
              <a:t>Then obtain Manager’s approval</a:t>
            </a:r>
          </a:p>
        </p:txBody>
      </p:sp>
      <p:sp>
        <p:nvSpPr>
          <p:cNvPr id="623664" name="Text Box 48"/>
          <p:cNvSpPr txBox="1">
            <a:spLocks noChangeArrowheads="1"/>
          </p:cNvSpPr>
          <p:nvPr/>
        </p:nvSpPr>
        <p:spPr bwMode="auto">
          <a:xfrm>
            <a:off x="6505575" y="2143125"/>
            <a:ext cx="2590800" cy="284163"/>
          </a:xfrm>
          <a:prstGeom prst="rect">
            <a:avLst/>
          </a:prstGeom>
          <a:noFill/>
          <a:ln w="9525" algn="ctr">
            <a:noFill/>
            <a:miter lim="800000"/>
            <a:headEnd/>
            <a:tailEnd/>
          </a:ln>
          <a:effectLst/>
        </p:spPr>
        <p:txBody>
          <a:bodyPr>
            <a:spAutoFit/>
          </a:bodyPr>
          <a:lstStyle/>
          <a:p>
            <a:pPr marL="290513" indent="-290513">
              <a:lnSpc>
                <a:spcPct val="90000"/>
              </a:lnSpc>
              <a:spcBef>
                <a:spcPct val="30000"/>
              </a:spcBef>
              <a:buClr>
                <a:schemeClr val="tx2"/>
              </a:buClr>
              <a:buSzPct val="75000"/>
              <a:buFont typeface="Wingdings" pitchFamily="2" charset="2"/>
              <a:buChar char="l"/>
              <a:defRPr/>
            </a:pPr>
            <a:r>
              <a:rPr lang="en-US" sz="1400" b="1">
                <a:effectLst>
                  <a:outerShdw blurRad="38100" dist="38100" dir="2700000" algn="tl">
                    <a:srgbClr val="C0C0C0"/>
                  </a:outerShdw>
                </a:effectLst>
                <a:latin typeface="Arial" charset="0"/>
              </a:rPr>
              <a:t>Workflow customization</a:t>
            </a:r>
          </a:p>
        </p:txBody>
      </p:sp>
      <p:sp>
        <p:nvSpPr>
          <p:cNvPr id="56354" name="Rectangle 49"/>
          <p:cNvSpPr>
            <a:spLocks noGrp="1" noChangeArrowheads="1"/>
          </p:cNvSpPr>
          <p:nvPr>
            <p:ph type="title"/>
          </p:nvPr>
        </p:nvSpPr>
        <p:spPr>
          <a:xfrm>
            <a:off x="1423988" y="76200"/>
            <a:ext cx="7210425" cy="685800"/>
          </a:xfrm>
        </p:spPr>
        <p:txBody>
          <a:bodyPr/>
          <a:lstStyle/>
          <a:p>
            <a:pPr eaLnBrk="1" hangingPunct="1"/>
            <a:r>
              <a:rPr lang="en-US" dirty="0" smtClean="0"/>
              <a:t>Connect the Pieces and Rules</a:t>
            </a:r>
          </a:p>
        </p:txBody>
      </p:sp>
      <p:sp>
        <p:nvSpPr>
          <p:cNvPr id="2" name="Striped Right Arrow 1"/>
          <p:cNvSpPr/>
          <p:nvPr/>
        </p:nvSpPr>
        <p:spPr bwMode="auto">
          <a:xfrm rot="16200000" flipH="1">
            <a:off x="4614488" y="4292004"/>
            <a:ext cx="1305323" cy="435769"/>
          </a:xfrm>
          <a:prstGeom prst="striped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52" name="Striped Right Arrow 51"/>
          <p:cNvSpPr/>
          <p:nvPr/>
        </p:nvSpPr>
        <p:spPr bwMode="auto">
          <a:xfrm rot="2749713" flipH="1">
            <a:off x="3933379" y="2518458"/>
            <a:ext cx="1305323" cy="435769"/>
          </a:xfrm>
          <a:prstGeom prst="striped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53" name="Striped Right Arrow 52"/>
          <p:cNvSpPr/>
          <p:nvPr/>
        </p:nvSpPr>
        <p:spPr bwMode="auto">
          <a:xfrm rot="19734590">
            <a:off x="5414243" y="2492723"/>
            <a:ext cx="2682550" cy="399512"/>
          </a:xfrm>
          <a:prstGeom prst="striped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1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ppt_x"/>
                                          </p:val>
                                        </p:tav>
                                        <p:tav tm="100000">
                                          <p:val>
                                            <p:strVal val="#ppt_x"/>
                                          </p:val>
                                        </p:tav>
                                      </p:tavLst>
                                    </p:anim>
                                    <p:anim calcmode="lin" valueType="num">
                                      <p:cBhvr additive="base">
                                        <p:cTn id="8" dur="1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750"/>
                            </p:stCondLst>
                            <p:childTnLst>
                              <p:par>
                                <p:cTn id="10" presetID="2" presetClass="entr" presetSubtype="6" fill="hold" grpId="0" nodeType="afterEffect">
                                  <p:stCondLst>
                                    <p:cond delay="1250"/>
                                  </p:stCondLst>
                                  <p:childTnLst>
                                    <p:set>
                                      <p:cBhvr>
                                        <p:cTn id="11" dur="1" fill="hold">
                                          <p:stCondLst>
                                            <p:cond delay="0"/>
                                          </p:stCondLst>
                                        </p:cTn>
                                        <p:tgtEl>
                                          <p:spTgt spid="52"/>
                                        </p:tgtEl>
                                        <p:attrNameLst>
                                          <p:attrName>style.visibility</p:attrName>
                                        </p:attrNameLst>
                                      </p:cBhvr>
                                      <p:to>
                                        <p:strVal val="visible"/>
                                      </p:to>
                                    </p:set>
                                    <p:anim calcmode="lin" valueType="num">
                                      <p:cBhvr additive="base">
                                        <p:cTn id="12" dur="1500" fill="hold"/>
                                        <p:tgtEl>
                                          <p:spTgt spid="52"/>
                                        </p:tgtEl>
                                        <p:attrNameLst>
                                          <p:attrName>ppt_x</p:attrName>
                                        </p:attrNameLst>
                                      </p:cBhvr>
                                      <p:tavLst>
                                        <p:tav tm="0">
                                          <p:val>
                                            <p:strVal val="1+#ppt_w/2"/>
                                          </p:val>
                                        </p:tav>
                                        <p:tav tm="100000">
                                          <p:val>
                                            <p:strVal val="#ppt_x"/>
                                          </p:val>
                                        </p:tav>
                                      </p:tavLst>
                                    </p:anim>
                                    <p:anim calcmode="lin" valueType="num">
                                      <p:cBhvr additive="base">
                                        <p:cTn id="13" dur="1500" fill="hold"/>
                                        <p:tgtEl>
                                          <p:spTgt spid="52"/>
                                        </p:tgtEl>
                                        <p:attrNameLst>
                                          <p:attrName>ppt_y</p:attrName>
                                        </p:attrNameLst>
                                      </p:cBhvr>
                                      <p:tavLst>
                                        <p:tav tm="0">
                                          <p:val>
                                            <p:strVal val="1+#ppt_h/2"/>
                                          </p:val>
                                        </p:tav>
                                        <p:tav tm="100000">
                                          <p:val>
                                            <p:strVal val="#ppt_y"/>
                                          </p:val>
                                        </p:tav>
                                      </p:tavLst>
                                    </p:anim>
                                  </p:childTnLst>
                                </p:cTn>
                              </p:par>
                            </p:childTnLst>
                          </p:cTn>
                        </p:par>
                        <p:par>
                          <p:cTn id="14" fill="hold">
                            <p:stCondLst>
                              <p:cond delay="5500"/>
                            </p:stCondLst>
                            <p:childTnLst>
                              <p:par>
                                <p:cTn id="15" presetID="2" presetClass="entr" presetSubtype="12" fill="hold" grpId="0" nodeType="afterEffect">
                                  <p:stCondLst>
                                    <p:cond delay="1250"/>
                                  </p:stCondLst>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1500" fill="hold"/>
                                        <p:tgtEl>
                                          <p:spTgt spid="53"/>
                                        </p:tgtEl>
                                        <p:attrNameLst>
                                          <p:attrName>ppt_x</p:attrName>
                                        </p:attrNameLst>
                                      </p:cBhvr>
                                      <p:tavLst>
                                        <p:tav tm="0">
                                          <p:val>
                                            <p:strVal val="0-#ppt_w/2"/>
                                          </p:val>
                                        </p:tav>
                                        <p:tav tm="100000">
                                          <p:val>
                                            <p:strVal val="#ppt_x"/>
                                          </p:val>
                                        </p:tav>
                                      </p:tavLst>
                                    </p:anim>
                                    <p:anim calcmode="lin" valueType="num">
                                      <p:cBhvr additive="base">
                                        <p:cTn id="18" dur="1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2" grpId="0" animBg="1"/>
      <p:bldP spid="5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p:txBody>
          <a:bodyPr/>
          <a:lstStyle/>
          <a:p>
            <a:pPr>
              <a:defRPr/>
            </a:pPr>
            <a:fld id="{8B6E13A7-8A5E-4FF7-BB45-8EC4C92AB1C6}" type="slidenum">
              <a:rPr lang="en-US" smtClean="0"/>
              <a:pPr>
                <a:defRPr/>
              </a:pPr>
              <a:t>54</a:t>
            </a:fld>
            <a:endParaRPr lang="en-US" smtClean="0"/>
          </a:p>
        </p:txBody>
      </p:sp>
      <p:sp>
        <p:nvSpPr>
          <p:cNvPr id="57347" name="Rectangle 2"/>
          <p:cNvSpPr>
            <a:spLocks noGrp="1" noChangeArrowheads="1"/>
          </p:cNvSpPr>
          <p:nvPr>
            <p:ph type="title"/>
          </p:nvPr>
        </p:nvSpPr>
        <p:spPr>
          <a:xfrm>
            <a:off x="1447800" y="152400"/>
            <a:ext cx="6400800" cy="623888"/>
          </a:xfrm>
        </p:spPr>
        <p:txBody>
          <a:bodyPr/>
          <a:lstStyle/>
          <a:p>
            <a:pPr algn="ctr" eaLnBrk="1" hangingPunct="1"/>
            <a:r>
              <a:rPr lang="en-US" dirty="0" smtClean="0"/>
              <a:t>BizTalk </a:t>
            </a:r>
            <a:r>
              <a:rPr lang="en-US" dirty="0" smtClean="0"/>
              <a:t>Pricing</a:t>
            </a:r>
            <a:endParaRPr lang="en-US" dirty="0" smtClean="0"/>
          </a:p>
        </p:txBody>
      </p:sp>
      <p:sp>
        <p:nvSpPr>
          <p:cNvPr id="57348" name="Rectangle 3"/>
          <p:cNvSpPr>
            <a:spLocks noGrp="1" noChangeArrowheads="1"/>
          </p:cNvSpPr>
          <p:nvPr>
            <p:ph type="body" idx="1"/>
          </p:nvPr>
        </p:nvSpPr>
        <p:spPr>
          <a:xfrm>
            <a:off x="685800" y="1792287"/>
            <a:ext cx="8001000" cy="4608513"/>
          </a:xfrm>
        </p:spPr>
        <p:txBody>
          <a:bodyPr/>
          <a:lstStyle/>
          <a:p>
            <a:pPr marL="0" indent="0" eaLnBrk="1" hangingPunct="1">
              <a:lnSpc>
                <a:spcPct val="90000"/>
              </a:lnSpc>
              <a:buNone/>
            </a:pPr>
            <a:r>
              <a:rPr lang="en-US" dirty="0" smtClean="0"/>
              <a:t>Checked in 2010:</a:t>
            </a:r>
          </a:p>
          <a:p>
            <a:pPr eaLnBrk="1" hangingPunct="1">
              <a:lnSpc>
                <a:spcPct val="90000"/>
              </a:lnSpc>
            </a:pPr>
            <a:r>
              <a:rPr lang="en-US" dirty="0" smtClean="0"/>
              <a:t>Enterprise Edition: </a:t>
            </a:r>
            <a:r>
              <a:rPr lang="en-US" dirty="0" smtClean="0">
                <a:solidFill>
                  <a:srgbClr val="0000FF"/>
                </a:solidFill>
              </a:rPr>
              <a:t>$29,999</a:t>
            </a:r>
          </a:p>
          <a:p>
            <a:pPr eaLnBrk="1" hangingPunct="1">
              <a:lnSpc>
                <a:spcPct val="90000"/>
              </a:lnSpc>
            </a:pPr>
            <a:r>
              <a:rPr lang="en-US" dirty="0" smtClean="0"/>
              <a:t>Standard Edition: </a:t>
            </a:r>
            <a:r>
              <a:rPr lang="en-US" dirty="0" smtClean="0">
                <a:solidFill>
                  <a:srgbClr val="0000FF"/>
                </a:solidFill>
              </a:rPr>
              <a:t>$8,499 </a:t>
            </a:r>
          </a:p>
          <a:p>
            <a:pPr eaLnBrk="1" hangingPunct="1">
              <a:lnSpc>
                <a:spcPct val="90000"/>
              </a:lnSpc>
            </a:pPr>
            <a:r>
              <a:rPr lang="en-US" dirty="0" smtClean="0"/>
              <a:t>Developer Edition: </a:t>
            </a:r>
            <a:r>
              <a:rPr lang="en-US" dirty="0" smtClean="0">
                <a:solidFill>
                  <a:srgbClr val="0000FF"/>
                </a:solidFill>
              </a:rPr>
              <a:t>$499 </a:t>
            </a:r>
            <a:r>
              <a:rPr lang="en-US" dirty="0" smtClean="0"/>
              <a:t>per user</a:t>
            </a:r>
          </a:p>
          <a:p>
            <a:pPr lvl="1" eaLnBrk="1" hangingPunct="1">
              <a:lnSpc>
                <a:spcPct val="90000"/>
              </a:lnSpc>
            </a:pPr>
            <a:r>
              <a:rPr lang="en-US" dirty="0" smtClean="0"/>
              <a:t>Complete EAI, B2B, and Business Process Management functionality</a:t>
            </a:r>
          </a:p>
          <a:p>
            <a:pPr lvl="1" eaLnBrk="1" hangingPunct="1">
              <a:lnSpc>
                <a:spcPct val="90000"/>
              </a:lnSpc>
            </a:pPr>
            <a:r>
              <a:rPr lang="en-US" dirty="0" smtClean="0"/>
              <a:t>Includes all current and new application and technology adapters</a:t>
            </a:r>
          </a:p>
          <a:p>
            <a:pPr lvl="1" eaLnBrk="1" hangingPunct="1">
              <a:lnSpc>
                <a:spcPct val="90000"/>
              </a:lnSpc>
            </a:pPr>
            <a:r>
              <a:rPr lang="en-US" dirty="0" smtClean="0"/>
              <a:t>Limited solely to designing, developing, and testing solutions</a:t>
            </a:r>
          </a:p>
        </p:txBody>
      </p:sp>
      <p:sp>
        <p:nvSpPr>
          <p:cNvPr id="57349" name="Text Box 4"/>
          <p:cNvSpPr txBox="1">
            <a:spLocks noChangeArrowheads="1"/>
          </p:cNvSpPr>
          <p:nvPr/>
        </p:nvSpPr>
        <p:spPr bwMode="auto">
          <a:xfrm>
            <a:off x="1746032" y="844034"/>
            <a:ext cx="61025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dirty="0"/>
              <a:t>https://www.microsoft.com/en-us/cloud-platform/biztalk-pricing</a:t>
            </a:r>
            <a:endParaRPr lang="en-US" dirty="0"/>
          </a:p>
        </p:txBody>
      </p:sp>
      <p:grpSp>
        <p:nvGrpSpPr>
          <p:cNvPr id="4" name="Group 3"/>
          <p:cNvGrpSpPr/>
          <p:nvPr/>
        </p:nvGrpSpPr>
        <p:grpSpPr>
          <a:xfrm>
            <a:off x="76200" y="1371600"/>
            <a:ext cx="9067800" cy="5438316"/>
            <a:chOff x="76200" y="1371600"/>
            <a:chExt cx="9067800" cy="5438316"/>
          </a:xfrm>
        </p:grpSpPr>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371600"/>
              <a:ext cx="9067800" cy="5438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990600" y="1371600"/>
              <a:ext cx="941283" cy="369332"/>
            </a:xfrm>
            <a:prstGeom prst="rect">
              <a:avLst/>
            </a:prstGeom>
            <a:noFill/>
          </p:spPr>
          <p:txBody>
            <a:bodyPr wrap="none" rtlCol="0">
              <a:spAutoFit/>
            </a:bodyPr>
            <a:lstStyle/>
            <a:p>
              <a:r>
                <a:rPr lang="en-US" dirty="0">
                  <a:solidFill>
                    <a:srgbClr val="0000FF"/>
                  </a:solidFill>
                  <a:latin typeface="Arial" panose="020B0604020202020204" pitchFamily="34" charset="0"/>
                  <a:cs typeface="Arial" panose="020B0604020202020204" pitchFamily="34" charset="0"/>
                </a:rPr>
                <a:t>i</a:t>
              </a:r>
              <a:r>
                <a:rPr lang="en-US" dirty="0" smtClean="0">
                  <a:solidFill>
                    <a:srgbClr val="0000FF"/>
                  </a:solidFill>
                  <a:latin typeface="Arial" panose="020B0604020202020204" pitchFamily="34" charset="0"/>
                  <a:cs typeface="Arial" panose="020B0604020202020204" pitchFamily="34" charset="0"/>
                </a:rPr>
                <a:t>n 2016</a:t>
              </a:r>
              <a:endParaRPr lang="en-US" dirty="0">
                <a:solidFill>
                  <a:srgbClr val="0000FF"/>
                </a:solidFill>
                <a:latin typeface="Arial" panose="020B0604020202020204" pitchFamily="34" charset="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p:txBody>
          <a:bodyPr/>
          <a:lstStyle/>
          <a:p>
            <a:pPr>
              <a:defRPr/>
            </a:pPr>
            <a:fld id="{2AA6B53D-436A-4C25-910E-7D5187DE9682}" type="slidenum">
              <a:rPr lang="en-US" smtClean="0"/>
              <a:pPr>
                <a:defRPr/>
              </a:pPr>
              <a:t>55</a:t>
            </a:fld>
            <a:endParaRPr lang="en-US" smtClean="0"/>
          </a:p>
        </p:txBody>
      </p:sp>
      <p:sp>
        <p:nvSpPr>
          <p:cNvPr id="58371" name="Rectangle 2"/>
          <p:cNvSpPr>
            <a:spLocks noGrp="1" noChangeArrowheads="1"/>
          </p:cNvSpPr>
          <p:nvPr>
            <p:ph type="title"/>
          </p:nvPr>
        </p:nvSpPr>
        <p:spPr/>
        <p:txBody>
          <a:bodyPr/>
          <a:lstStyle/>
          <a:p>
            <a:pPr eaLnBrk="1" hangingPunct="1"/>
            <a:r>
              <a:rPr lang="en-US" smtClean="0"/>
              <a:t>Lecture Summary</a:t>
            </a:r>
          </a:p>
        </p:txBody>
      </p:sp>
      <p:sp>
        <p:nvSpPr>
          <p:cNvPr id="58372" name="Rectangle 5"/>
          <p:cNvSpPr>
            <a:spLocks noGrp="1" noChangeArrowheads="1"/>
          </p:cNvSpPr>
          <p:nvPr>
            <p:ph type="body" idx="1"/>
          </p:nvPr>
        </p:nvSpPr>
        <p:spPr>
          <a:xfrm>
            <a:off x="1219200" y="1066800"/>
            <a:ext cx="7239000" cy="5257800"/>
          </a:xfrm>
          <a:noFill/>
        </p:spPr>
        <p:txBody>
          <a:bodyPr/>
          <a:lstStyle/>
          <a:p>
            <a:pPr eaLnBrk="1" hangingPunct="1">
              <a:lnSpc>
                <a:spcPct val="90000"/>
              </a:lnSpc>
            </a:pPr>
            <a:r>
              <a:rPr lang="en-US" sz="2400" dirty="0" smtClean="0"/>
              <a:t>Oracle BPEL Process Manager and Designer</a:t>
            </a:r>
          </a:p>
          <a:p>
            <a:pPr lvl="1" eaLnBrk="1" hangingPunct="1">
              <a:lnSpc>
                <a:spcPct val="90000"/>
              </a:lnSpc>
            </a:pPr>
            <a:r>
              <a:rPr lang="en-US" sz="2000" dirty="0" smtClean="0"/>
              <a:t>Overview</a:t>
            </a:r>
          </a:p>
          <a:p>
            <a:pPr lvl="1" eaLnBrk="1" hangingPunct="1">
              <a:lnSpc>
                <a:spcPct val="90000"/>
              </a:lnSpc>
            </a:pPr>
            <a:r>
              <a:rPr lang="en-US" sz="2000" dirty="0" smtClean="0"/>
              <a:t>Download and Install</a:t>
            </a:r>
          </a:p>
          <a:p>
            <a:pPr lvl="1" eaLnBrk="1" hangingPunct="1">
              <a:lnSpc>
                <a:spcPct val="90000"/>
              </a:lnSpc>
            </a:pPr>
            <a:r>
              <a:rPr lang="en-US" sz="2000" dirty="0" smtClean="0"/>
              <a:t>Oracle </a:t>
            </a:r>
            <a:r>
              <a:rPr lang="en-US" sz="2000" dirty="0" smtClean="0">
                <a:solidFill>
                  <a:srgbClr val="0000FF"/>
                </a:solidFill>
              </a:rPr>
              <a:t>BPEL</a:t>
            </a:r>
            <a:r>
              <a:rPr lang="en-US" sz="2000" dirty="0" smtClean="0"/>
              <a:t> Process Manager </a:t>
            </a:r>
          </a:p>
          <a:p>
            <a:pPr lvl="1" eaLnBrk="1" hangingPunct="1">
              <a:lnSpc>
                <a:spcPct val="90000"/>
              </a:lnSpc>
            </a:pPr>
            <a:r>
              <a:rPr lang="en-US" sz="2000" dirty="0" smtClean="0"/>
              <a:t>Oracle </a:t>
            </a:r>
            <a:r>
              <a:rPr lang="en-US" sz="2000" dirty="0" smtClean="0"/>
              <a:t>JDeveloper</a:t>
            </a:r>
          </a:p>
          <a:p>
            <a:pPr lvl="1" eaLnBrk="1" hangingPunct="1">
              <a:lnSpc>
                <a:spcPct val="90000"/>
              </a:lnSpc>
            </a:pPr>
            <a:r>
              <a:rPr lang="en-US" sz="2000" dirty="0" smtClean="0"/>
              <a:t>Eclipse BPEL Designer</a:t>
            </a:r>
            <a:endParaRPr lang="en-US" sz="2000" dirty="0" smtClean="0"/>
          </a:p>
          <a:p>
            <a:pPr eaLnBrk="1" hangingPunct="1">
              <a:lnSpc>
                <a:spcPct val="90000"/>
              </a:lnSpc>
            </a:pPr>
            <a:r>
              <a:rPr lang="en-US" sz="2400" dirty="0" smtClean="0"/>
              <a:t>BPMN and BPM Framework</a:t>
            </a:r>
            <a:endParaRPr lang="en-US" sz="2400" dirty="0"/>
          </a:p>
          <a:p>
            <a:pPr lvl="1" eaLnBrk="1" hangingPunct="1">
              <a:lnSpc>
                <a:spcPct val="90000"/>
              </a:lnSpc>
            </a:pPr>
            <a:r>
              <a:rPr lang="en-US" sz="2000" dirty="0"/>
              <a:t>BPMN </a:t>
            </a:r>
            <a:r>
              <a:rPr lang="en-US" sz="2000" dirty="0" smtClean="0"/>
              <a:t>Example</a:t>
            </a:r>
          </a:p>
          <a:p>
            <a:pPr lvl="1" eaLnBrk="1" hangingPunct="1">
              <a:lnSpc>
                <a:spcPct val="90000"/>
              </a:lnSpc>
            </a:pPr>
            <a:r>
              <a:rPr lang="en-US" sz="2000" dirty="0" smtClean="0"/>
              <a:t>Compared </a:t>
            </a:r>
            <a:r>
              <a:rPr lang="en-US" sz="2000" dirty="0">
                <a:solidFill>
                  <a:srgbClr val="0000FF"/>
                </a:solidFill>
              </a:rPr>
              <a:t>BPEL</a:t>
            </a:r>
            <a:r>
              <a:rPr lang="en-US" sz="2000" dirty="0"/>
              <a:t>, BPMN, WF, and BizTalk</a:t>
            </a:r>
          </a:p>
          <a:p>
            <a:pPr eaLnBrk="1" hangingPunct="1">
              <a:lnSpc>
                <a:spcPct val="90000"/>
              </a:lnSpc>
            </a:pPr>
            <a:r>
              <a:rPr lang="en-US" sz="2400" dirty="0" smtClean="0"/>
              <a:t>Microsoft BizTalk</a:t>
            </a:r>
          </a:p>
          <a:p>
            <a:pPr lvl="1" eaLnBrk="1" hangingPunct="1">
              <a:lnSpc>
                <a:spcPct val="90000"/>
              </a:lnSpc>
            </a:pPr>
            <a:r>
              <a:rPr lang="en-US" sz="2000" dirty="0" smtClean="0"/>
              <a:t>Overview</a:t>
            </a:r>
          </a:p>
          <a:p>
            <a:pPr lvl="1" eaLnBrk="1" hangingPunct="1">
              <a:lnSpc>
                <a:spcPct val="90000"/>
              </a:lnSpc>
            </a:pPr>
            <a:r>
              <a:rPr lang="en-US" sz="2000" dirty="0" smtClean="0"/>
              <a:t>Message Flow </a:t>
            </a:r>
          </a:p>
          <a:p>
            <a:pPr lvl="1" eaLnBrk="1" hangingPunct="1">
              <a:lnSpc>
                <a:spcPct val="90000"/>
              </a:lnSpc>
            </a:pPr>
            <a:r>
              <a:rPr lang="en-US" sz="2000" dirty="0" smtClean="0">
                <a:solidFill>
                  <a:srgbClr val="0000FF"/>
                </a:solidFill>
              </a:rPr>
              <a:t>BPEL</a:t>
            </a:r>
            <a:r>
              <a:rPr lang="en-US" sz="2000" dirty="0" smtClean="0"/>
              <a:t> Conversion</a:t>
            </a:r>
          </a:p>
          <a:p>
            <a:pPr lvl="1" eaLnBrk="1" hangingPunct="1">
              <a:lnSpc>
                <a:spcPct val="90000"/>
              </a:lnSpc>
            </a:pPr>
            <a:r>
              <a:rPr lang="en-US" sz="2000" dirty="0" smtClean="0"/>
              <a:t>Rules/Policy Engine</a:t>
            </a:r>
          </a:p>
          <a:p>
            <a:pPr lvl="1" eaLnBrk="1" hangingPunct="1">
              <a:lnSpc>
                <a:spcPct val="90000"/>
              </a:lnSpc>
            </a:pPr>
            <a:r>
              <a:rPr lang="en-US" sz="2000" dirty="0" smtClean="0"/>
              <a:t>Tracking and Debugging</a:t>
            </a:r>
          </a:p>
          <a:p>
            <a:pPr eaLnBrk="1" hangingPunct="1">
              <a:lnSpc>
                <a:spcPct val="90000"/>
              </a:lnSpc>
              <a:buFont typeface="Wingdings" pitchFamily="2" charset="2"/>
              <a:buNone/>
            </a:pPr>
            <a:endParaRPr lang="en-US" sz="2400"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219200" y="457200"/>
            <a:ext cx="6934200" cy="838200"/>
          </a:xfrm>
        </p:spPr>
        <p:txBody>
          <a:bodyPr/>
          <a:lstStyle/>
          <a:p>
            <a:pPr algn="ctr"/>
            <a:r>
              <a:rPr lang="en-US" dirty="0" smtClean="0"/>
              <a:t>Architecture Design </a:t>
            </a:r>
            <a:br>
              <a:rPr lang="en-US" dirty="0" smtClean="0"/>
            </a:br>
            <a:r>
              <a:rPr lang="en-US" dirty="0" smtClean="0"/>
              <a:t>for e-Business Applications</a:t>
            </a:r>
          </a:p>
        </p:txBody>
      </p:sp>
      <p:sp>
        <p:nvSpPr>
          <p:cNvPr id="8195" name="Slide Number Placeholder 3"/>
          <p:cNvSpPr>
            <a:spLocks noGrp="1"/>
          </p:cNvSpPr>
          <p:nvPr>
            <p:ph type="sldNum" sz="quarter" idx="12"/>
          </p:nvPr>
        </p:nvSpPr>
        <p:spPr/>
        <p:txBody>
          <a:bodyPr/>
          <a:lstStyle/>
          <a:p>
            <a:pPr>
              <a:defRPr/>
            </a:pPr>
            <a:fld id="{80C6EEEC-5F7A-43FD-9C2D-C0FACF7DADED}" type="slidenum">
              <a:rPr lang="en-US" smtClean="0"/>
              <a:pPr>
                <a:defRPr/>
              </a:pPr>
              <a:t>6</a:t>
            </a:fld>
            <a:endParaRPr lang="en-US" smtClean="0"/>
          </a:p>
        </p:txBody>
      </p:sp>
      <p:pic>
        <p:nvPicPr>
          <p:cNvPr id="2253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63" y="1676400"/>
            <a:ext cx="899953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bwMode="auto">
          <a:xfrm flipH="1">
            <a:off x="1981200" y="4648200"/>
            <a:ext cx="457200" cy="609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cxnSp>
        <p:nvCxnSpPr>
          <p:cNvPr id="4" name="Straight Connector 3"/>
          <p:cNvCxnSpPr>
            <a:stCxn id="2" idx="3"/>
          </p:cNvCxnSpPr>
          <p:nvPr/>
        </p:nvCxnSpPr>
        <p:spPr bwMode="auto">
          <a:xfrm flipH="1">
            <a:off x="457200" y="4953000"/>
            <a:ext cx="1524000" cy="0"/>
          </a:xfrm>
          <a:prstGeom prst="line">
            <a:avLst/>
          </a:prstGeom>
          <a:solidFill>
            <a:schemeClr val="accent1"/>
          </a:solidFill>
          <a:ln w="28575" cap="flat" cmpd="sng" algn="ctr">
            <a:solidFill>
              <a:schemeClr val="accent1"/>
            </a:solidFill>
            <a:prstDash val="solid"/>
            <a:round/>
            <a:headEnd type="none" w="med" len="med"/>
            <a:tailEnd type="none" w="med" len="med"/>
          </a:ln>
          <a:effectLst/>
        </p:spPr>
      </p:cxnSp>
      <p:sp>
        <p:nvSpPr>
          <p:cNvPr id="8" name="Right Arrow 7"/>
          <p:cNvSpPr/>
          <p:nvPr/>
        </p:nvSpPr>
        <p:spPr bwMode="auto">
          <a:xfrm flipH="1">
            <a:off x="1511135" y="3200400"/>
            <a:ext cx="457200" cy="609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righ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p:txBody>
          <a:bodyPr/>
          <a:lstStyle/>
          <a:p>
            <a:pPr>
              <a:defRPr/>
            </a:pPr>
            <a:fld id="{4DE1CB35-283D-43F1-9432-6887F9AAA7BE}" type="slidenum">
              <a:rPr lang="en-US" smtClean="0"/>
              <a:pPr>
                <a:defRPr/>
              </a:pPr>
              <a:t>7</a:t>
            </a:fld>
            <a:endParaRPr lang="en-US" smtClean="0"/>
          </a:p>
        </p:txBody>
      </p:sp>
      <p:sp>
        <p:nvSpPr>
          <p:cNvPr id="23555" name="Rectangle 4"/>
          <p:cNvSpPr>
            <a:spLocks noChangeArrowheads="1"/>
          </p:cNvSpPr>
          <p:nvPr/>
        </p:nvSpPr>
        <p:spPr bwMode="auto">
          <a:xfrm>
            <a:off x="1066800" y="76200"/>
            <a:ext cx="7924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algn="ctr"/>
            <a:r>
              <a:rPr lang="en-US" sz="2400" b="1" dirty="0" err="1" smtClean="0">
                <a:solidFill>
                  <a:schemeClr val="tx2"/>
                </a:solidFill>
              </a:rPr>
              <a:t>JDeveloper</a:t>
            </a:r>
            <a:r>
              <a:rPr lang="en-US" sz="2400" b="1" dirty="0" smtClean="0">
                <a:solidFill>
                  <a:schemeClr val="tx2"/>
                </a:solidFill>
              </a:rPr>
              <a:t> as BPEL  Designer for Workflow Development</a:t>
            </a:r>
            <a:endParaRPr lang="en-US" sz="2400" b="1" dirty="0">
              <a:solidFill>
                <a:schemeClr val="tx2"/>
              </a:solidFill>
            </a:endParaRPr>
          </a:p>
        </p:txBody>
      </p:sp>
      <p:pic>
        <p:nvPicPr>
          <p:cNvPr id="2355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66800"/>
            <a:ext cx="9144000" cy="537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38325"/>
            <a:ext cx="1790700"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Slide Number Placeholder 5"/>
          <p:cNvSpPr>
            <a:spLocks noGrp="1"/>
          </p:cNvSpPr>
          <p:nvPr>
            <p:ph type="sldNum" sz="quarter" idx="12"/>
          </p:nvPr>
        </p:nvSpPr>
        <p:spPr/>
        <p:txBody>
          <a:bodyPr/>
          <a:lstStyle/>
          <a:p>
            <a:pPr>
              <a:defRPr/>
            </a:pPr>
            <a:fld id="{36EF3CD3-B22E-43A2-80C2-45650116EBE8}" type="slidenum">
              <a:rPr lang="en-US" smtClean="0"/>
              <a:pPr>
                <a:defRPr/>
              </a:pPr>
              <a:t>8</a:t>
            </a:fld>
            <a:endParaRPr lang="en-US" smtClean="0"/>
          </a:p>
        </p:txBody>
      </p:sp>
      <p:sp>
        <p:nvSpPr>
          <p:cNvPr id="561158" name="Freeform 6"/>
          <p:cNvSpPr>
            <a:spLocks/>
          </p:cNvSpPr>
          <p:nvPr/>
        </p:nvSpPr>
        <p:spPr bwMode="auto">
          <a:xfrm>
            <a:off x="1143000" y="1143000"/>
            <a:ext cx="1143000" cy="1524000"/>
          </a:xfrm>
          <a:custGeom>
            <a:avLst/>
            <a:gdLst>
              <a:gd name="T0" fmla="*/ 0 w 816"/>
              <a:gd name="T1" fmla="*/ 2147483647 h 1296"/>
              <a:gd name="T2" fmla="*/ 2147483647 w 816"/>
              <a:gd name="T3" fmla="*/ 2147483647 h 1296"/>
              <a:gd name="T4" fmla="*/ 2147483647 w 816"/>
              <a:gd name="T5" fmla="*/ 0 h 1296"/>
              <a:gd name="T6" fmla="*/ 2147483647 w 816"/>
              <a:gd name="T7" fmla="*/ 0 h 1296"/>
              <a:gd name="T8" fmla="*/ 0 60000 65536"/>
              <a:gd name="T9" fmla="*/ 0 60000 65536"/>
              <a:gd name="T10" fmla="*/ 0 60000 65536"/>
              <a:gd name="T11" fmla="*/ 0 60000 65536"/>
              <a:gd name="T12" fmla="*/ 0 w 816"/>
              <a:gd name="T13" fmla="*/ 0 h 1296"/>
              <a:gd name="T14" fmla="*/ 816 w 816"/>
              <a:gd name="T15" fmla="*/ 1296 h 1296"/>
            </a:gdLst>
            <a:ahLst/>
            <a:cxnLst>
              <a:cxn ang="T8">
                <a:pos x="T0" y="T1"/>
              </a:cxn>
              <a:cxn ang="T9">
                <a:pos x="T2" y="T3"/>
              </a:cxn>
              <a:cxn ang="T10">
                <a:pos x="T4" y="T5"/>
              </a:cxn>
              <a:cxn ang="T11">
                <a:pos x="T6" y="T7"/>
              </a:cxn>
            </a:cxnLst>
            <a:rect l="T12" t="T13" r="T14" b="T15"/>
            <a:pathLst>
              <a:path w="816" h="1296">
                <a:moveTo>
                  <a:pt x="0" y="1296"/>
                </a:moveTo>
                <a:lnTo>
                  <a:pt x="528" y="1296"/>
                </a:lnTo>
                <a:lnTo>
                  <a:pt x="528" y="0"/>
                </a:lnTo>
                <a:lnTo>
                  <a:pt x="816" y="0"/>
                </a:lnTo>
              </a:path>
            </a:pathLst>
          </a:custGeom>
          <a:noFill/>
          <a:ln w="38100">
            <a:solidFill>
              <a:schemeClr val="folHlink"/>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1159" name="Text Box 7"/>
          <p:cNvSpPr txBox="1">
            <a:spLocks noChangeArrowheads="1"/>
          </p:cNvSpPr>
          <p:nvPr/>
        </p:nvSpPr>
        <p:spPr bwMode="auto">
          <a:xfrm>
            <a:off x="1219200" y="161448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a:solidFill>
                  <a:schemeClr val="folHlink"/>
                </a:solidFill>
              </a:rPr>
              <a:t>open</a:t>
            </a:r>
          </a:p>
        </p:txBody>
      </p:sp>
      <p:pic>
        <p:nvPicPr>
          <p:cNvPr id="1024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0" y="914400"/>
            <a:ext cx="6858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3" name="Rectangle 4"/>
          <p:cNvSpPr>
            <a:spLocks noChangeArrowheads="1"/>
          </p:cNvSpPr>
          <p:nvPr/>
        </p:nvSpPr>
        <p:spPr bwMode="auto">
          <a:xfrm>
            <a:off x="1295400" y="0"/>
            <a:ext cx="4953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r>
              <a:rPr lang="en-US" sz="2400" b="1" dirty="0">
                <a:solidFill>
                  <a:schemeClr val="tx2"/>
                </a:solidFill>
              </a:rPr>
              <a:t>Open the Process </a:t>
            </a:r>
            <a:r>
              <a:rPr lang="en-US" sz="2400" b="1" dirty="0" smtClean="0">
                <a:solidFill>
                  <a:schemeClr val="tx2"/>
                </a:solidFill>
              </a:rPr>
              <a:t>Code in BPEL</a:t>
            </a:r>
            <a:endParaRPr lang="en-US" sz="2400" b="1" dirty="0">
              <a:solidFill>
                <a:schemeClr val="tx2"/>
              </a:solidFill>
            </a:endParaRPr>
          </a:p>
        </p:txBody>
      </p:sp>
      <p:sp>
        <p:nvSpPr>
          <p:cNvPr id="8" name="Rectangle 7"/>
          <p:cNvSpPr/>
          <p:nvPr/>
        </p:nvSpPr>
        <p:spPr bwMode="auto">
          <a:xfrm>
            <a:off x="2362200" y="1371600"/>
            <a:ext cx="1295400" cy="242888"/>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9" name="Rectangle 8"/>
          <p:cNvSpPr/>
          <p:nvPr/>
        </p:nvSpPr>
        <p:spPr bwMode="auto">
          <a:xfrm>
            <a:off x="2514600" y="1933045"/>
            <a:ext cx="3505200" cy="242888"/>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Times New Roman" pitchFamily="18" charset="0"/>
            </a:endParaRPr>
          </a:p>
        </p:txBody>
      </p:sp>
      <p:sp>
        <p:nvSpPr>
          <p:cNvPr id="2" name="Rounded Rectangular Callout 1"/>
          <p:cNvSpPr/>
          <p:nvPr/>
        </p:nvSpPr>
        <p:spPr bwMode="auto">
          <a:xfrm>
            <a:off x="6779358" y="571500"/>
            <a:ext cx="1828800" cy="1081088"/>
          </a:xfrm>
          <a:prstGeom prst="wedgeRoundRectCallout">
            <a:avLst>
              <a:gd name="adj1" fmla="val -67948"/>
              <a:gd name="adj2" fmla="val 109670"/>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New Roman" pitchFamily="18" charset="0"/>
              </a:rPr>
              <a:t>You still need to enter the BPEL code here:</a:t>
            </a:r>
            <a:endParaRPr kumimoji="0" lang="en-US" sz="1800" b="0" i="0" u="none" strike="noStrike" cap="none" normalizeH="0" baseline="0" dirty="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1158"/>
                                        </p:tgtEl>
                                        <p:attrNameLst>
                                          <p:attrName>style.visibility</p:attrName>
                                        </p:attrNameLst>
                                      </p:cBhvr>
                                      <p:to>
                                        <p:strVal val="visible"/>
                                      </p:to>
                                    </p:set>
                                    <p:animEffect transition="in" filter="wipe(left)">
                                      <p:cBhvr>
                                        <p:cTn id="7" dur="500"/>
                                        <p:tgtEl>
                                          <p:spTgt spid="5611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1159"/>
                                        </p:tgtEl>
                                        <p:attrNameLst>
                                          <p:attrName>style.visibility</p:attrName>
                                        </p:attrNameLst>
                                      </p:cBhvr>
                                      <p:to>
                                        <p:strVal val="visible"/>
                                      </p:to>
                                    </p:set>
                                    <p:animEffect transition="in" filter="fade">
                                      <p:cBhvr>
                                        <p:cTn id="10" dur="2000"/>
                                        <p:tgtEl>
                                          <p:spTgt spid="561159"/>
                                        </p:tgtEl>
                                      </p:cBhvr>
                                    </p:animEffect>
                                  </p:childTnLst>
                                </p:cTn>
                              </p:par>
                            </p:childTnLst>
                          </p:cTn>
                        </p:par>
                        <p:par>
                          <p:cTn id="11" fill="hold" nodeType="afterGroup">
                            <p:stCondLst>
                              <p:cond delay="2000"/>
                            </p:stCondLst>
                            <p:childTnLst>
                              <p:par>
                                <p:cTn id="12" presetID="22" presetClass="entr" presetSubtype="8" fill="hold" nodeType="afterEffect">
                                  <p:stCondLst>
                                    <p:cond delay="0"/>
                                  </p:stCondLst>
                                  <p:childTnLst>
                                    <p:set>
                                      <p:cBhvr>
                                        <p:cTn id="13" dur="1" fill="hold">
                                          <p:stCondLst>
                                            <p:cond delay="0"/>
                                          </p:stCondLst>
                                        </p:cTn>
                                        <p:tgtEl>
                                          <p:spTgt spid="10247"/>
                                        </p:tgtEl>
                                        <p:attrNameLst>
                                          <p:attrName>style.visibility</p:attrName>
                                        </p:attrNameLst>
                                      </p:cBhvr>
                                      <p:to>
                                        <p:strVal val="visible"/>
                                      </p:to>
                                    </p:set>
                                    <p:animEffect transition="in" filter="wipe(left)">
                                      <p:cBhvr>
                                        <p:cTn id="14" dur="500"/>
                                        <p:tgtEl>
                                          <p:spTgt spid="10247"/>
                                        </p:tgtEl>
                                      </p:cBhvr>
                                    </p:animEffect>
                                  </p:childTnLst>
                                </p:cTn>
                              </p:par>
                            </p:childTnLst>
                          </p:cTn>
                        </p:par>
                        <p:par>
                          <p:cTn id="15" fill="hold">
                            <p:stCondLst>
                              <p:cond delay="2500"/>
                            </p:stCondLst>
                            <p:childTnLst>
                              <p:par>
                                <p:cTn id="16" presetID="2" presetClass="entr" presetSubtype="8"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0-#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par>
                          <p:cTn id="20" fill="hold">
                            <p:stCondLst>
                              <p:cond delay="3000"/>
                            </p:stCondLst>
                            <p:childTnLst>
                              <p:par>
                                <p:cTn id="21" presetID="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42" presetClass="entr" presetSubtype="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58" grpId="0" animBg="1"/>
      <p:bldP spid="561159" grpId="0"/>
      <p:bldP spid="8" grpId="0" animBg="1"/>
      <p:bldP spid="9"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2"/>
          </p:nvPr>
        </p:nvSpPr>
        <p:spPr/>
        <p:txBody>
          <a:bodyPr/>
          <a:lstStyle/>
          <a:p>
            <a:pPr>
              <a:defRPr/>
            </a:pPr>
            <a:fld id="{F4B0790B-FDB6-446A-882A-DB8611DD3361}" type="slidenum">
              <a:rPr lang="en-US" smtClean="0"/>
              <a:pPr>
                <a:defRPr/>
              </a:pPr>
              <a:t>9</a:t>
            </a:fld>
            <a:endParaRPr lang="en-US" smtClean="0"/>
          </a:p>
        </p:txBody>
      </p:sp>
      <p:sp>
        <p:nvSpPr>
          <p:cNvPr id="25603" name="Text Box 5"/>
          <p:cNvSpPr txBox="1">
            <a:spLocks noChangeArrowheads="1"/>
          </p:cNvSpPr>
          <p:nvPr/>
        </p:nvSpPr>
        <p:spPr bwMode="auto">
          <a:xfrm>
            <a:off x="136525" y="1562100"/>
            <a:ext cx="13874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eaLnBrk="1" hangingPunct="1"/>
            <a:r>
              <a:rPr lang="en-US" sz="2400"/>
              <a:t>Design parallel activities</a:t>
            </a:r>
          </a:p>
        </p:txBody>
      </p:sp>
      <p:pic>
        <p:nvPicPr>
          <p:cNvPr id="2560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5438" y="152400"/>
            <a:ext cx="6710362" cy="661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0.5"/>
</p:tagLst>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17249</TotalTime>
  <Words>1871</Words>
  <Application>Microsoft Office PowerPoint</Application>
  <PresentationFormat>On-screen Show (4:3)</PresentationFormat>
  <Paragraphs>538</Paragraphs>
  <Slides>55</Slides>
  <Notes>43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2" baseType="lpstr">
      <vt:lpstr>Arial</vt:lpstr>
      <vt:lpstr>Tahoma</vt:lpstr>
      <vt:lpstr>Times New Roman</vt:lpstr>
      <vt:lpstr>Verdana</vt:lpstr>
      <vt:lpstr>Wingdings</vt:lpstr>
      <vt:lpstr>Blends</vt:lpstr>
      <vt:lpstr>Visio</vt:lpstr>
      <vt:lpstr>  Lecture 2-6 BPEL and Other Development Frameworks</vt:lpstr>
      <vt:lpstr>Lecture Outline</vt:lpstr>
      <vt:lpstr>Oracle Fusion Middleware Family http://www.oracle.com/technetwork/middleware/fusion-middleware/overview/index.html</vt:lpstr>
      <vt:lpstr>Oracle SOA Suite Architecture</vt:lpstr>
      <vt:lpstr>Oracle SOA Suite</vt:lpstr>
      <vt:lpstr>Architecture Design  for e-Business Applications</vt:lpstr>
      <vt:lpstr>PowerPoint Presentation</vt:lpstr>
      <vt:lpstr>PowerPoint Presentation</vt:lpstr>
      <vt:lpstr>PowerPoint Presentation</vt:lpstr>
      <vt:lpstr>Insert an External Service into the Process</vt:lpstr>
      <vt:lpstr>Copy Operation between Variables</vt:lpstr>
      <vt:lpstr>Download and Install Oracle Process Manager</vt:lpstr>
      <vt:lpstr>Download and Install Oracle JDeveloper</vt:lpstr>
      <vt:lpstr>Download and Install Oracle JDeveloper</vt:lpstr>
      <vt:lpstr>Steps of Downloading</vt:lpstr>
      <vt:lpstr>Using JDeveloper</vt:lpstr>
      <vt:lpstr>Create a New Application</vt:lpstr>
      <vt:lpstr>Create an Application and Project</vt:lpstr>
      <vt:lpstr>Open an Existing Project in the Folder installed with Oracle Process Manager as Example</vt:lpstr>
      <vt:lpstr>BPEL Process of the StockQuoteService</vt:lpstr>
      <vt:lpstr>PowerPoint Presentation</vt:lpstr>
      <vt:lpstr>PowerPoint Presentation</vt:lpstr>
      <vt:lpstr>View the WSDL File of the BPEL Process</vt:lpstr>
      <vt:lpstr>View the XSD Namespace Definition</vt:lpstr>
      <vt:lpstr>Oracle SOA Suite and JDeveloper Tutorials</vt:lpstr>
      <vt:lpstr>BPEL Designer Project</vt:lpstr>
      <vt:lpstr>Lecture Outline</vt:lpstr>
      <vt:lpstr>BPEL vs. BPMN: Business Process Modeling Notation</vt:lpstr>
      <vt:lpstr>Workflow Foundation WF, BPEL and BPMN</vt:lpstr>
      <vt:lpstr>Oracle Fusion Middleware Family http://www.oracle.com/technetwork/middleware/fusion-middleware/overview/index.html</vt:lpstr>
      <vt:lpstr>Oracle BPM Suite and Its Components</vt:lpstr>
      <vt:lpstr>Use Oracle BPM Studio to Define Model</vt:lpstr>
      <vt:lpstr>The Sales Quote Example Project</vt:lpstr>
      <vt:lpstr>Initiate Quote &amp; Determine Business Practice Review</vt:lpstr>
      <vt:lpstr>Approve Quote and Outcome</vt:lpstr>
      <vt:lpstr>Lecture Outline</vt:lpstr>
      <vt:lpstr>Microsoft BizTalk Server</vt:lpstr>
      <vt:lpstr>Integration Server Goals</vt:lpstr>
      <vt:lpstr>Features of BizTalk Server</vt:lpstr>
      <vt:lpstr>Workflow Foundation WF, BPEL and BPMN</vt:lpstr>
      <vt:lpstr>Foundation for BizTalk</vt:lpstr>
      <vt:lpstr>BizTalk Server Architecture</vt:lpstr>
      <vt:lpstr>BizTalk Solution: Message Flow</vt:lpstr>
      <vt:lpstr>Consuming and Exposing XML Web Services</vt:lpstr>
      <vt:lpstr>Business Process Design Using Orchestration Designer</vt:lpstr>
      <vt:lpstr>Creating a New BizTalk Project</vt:lpstr>
      <vt:lpstr>BizTalk Solution Explorer</vt:lpstr>
      <vt:lpstr>Define the Types to be Used in XML Schema</vt:lpstr>
      <vt:lpstr>Configuration Management Using BizTalk Explorer in VS.NET</vt:lpstr>
      <vt:lpstr>Activity Tracking: Single Step Execution</vt:lpstr>
      <vt:lpstr>BizTalk Business Process Example</vt:lpstr>
      <vt:lpstr>Business Rules/Policies Engine</vt:lpstr>
      <vt:lpstr>Connect the Pieces and Rules</vt:lpstr>
      <vt:lpstr>BizTalk Pricing</vt:lpstr>
      <vt:lpstr>Lecture Summary</vt:lpstr>
    </vt:vector>
  </TitlesOfParts>
  <Company>ASU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445</dc:title>
  <dc:creator>Dr. Yinong Chen</dc:creator>
  <cp:lastModifiedBy>Yinong Chen</cp:lastModifiedBy>
  <cp:revision>1050</cp:revision>
  <dcterms:created xsi:type="dcterms:W3CDTF">2005-09-17T18:09:54Z</dcterms:created>
  <dcterms:modified xsi:type="dcterms:W3CDTF">2019-02-13T22:55:33Z</dcterms:modified>
</cp:coreProperties>
</file>